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88" r:id="rId3"/>
    <p:sldId id="289" r:id="rId4"/>
    <p:sldId id="300" r:id="rId5"/>
    <p:sldId id="290" r:id="rId6"/>
    <p:sldId id="330" r:id="rId7"/>
    <p:sldId id="292" r:id="rId8"/>
    <p:sldId id="293" r:id="rId9"/>
    <p:sldId id="298" r:id="rId10"/>
    <p:sldId id="299" r:id="rId11"/>
    <p:sldId id="306" r:id="rId12"/>
    <p:sldId id="310" r:id="rId13"/>
    <p:sldId id="301" r:id="rId14"/>
    <p:sldId id="325" r:id="rId15"/>
    <p:sldId id="322" r:id="rId16"/>
    <p:sldId id="323" r:id="rId17"/>
    <p:sldId id="324" r:id="rId18"/>
    <p:sldId id="318" r:id="rId19"/>
    <p:sldId id="331" r:id="rId20"/>
    <p:sldId id="33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81" d="100"/>
          <a:sy n="81" d="100"/>
        </p:scale>
        <p:origin x="-7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4CD5A-0849-4208-991E-0407178C647E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461F0-C57E-4C56-AE27-878B61357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387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410CB4-8577-4879-A69E-BD7069752E4F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461F0-C57E-4C56-AE27-878B6135786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30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abs/1011.1263" TargetMode="External"/><Relationship Id="rId2" Type="http://schemas.openxmlformats.org/officeDocument/2006/relationships/hyperlink" Target="http://arxiv.org/abs/1011.257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and Sketching</a:t>
            </a:r>
            <a:br>
              <a:rPr lang="en-US" dirty="0" smtClean="0"/>
            </a:br>
            <a:r>
              <a:rPr lang="en-US" i="1" dirty="0" err="1" smtClean="0"/>
              <a:t>Sketching</a:t>
            </a:r>
            <a:r>
              <a:rPr lang="en-US" i="1" dirty="0" smtClean="0"/>
              <a:t> for streaming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Alexandr</a:t>
            </a:r>
            <a:r>
              <a:rPr lang="en-US" dirty="0" smtClean="0"/>
              <a:t> </a:t>
            </a:r>
            <a:r>
              <a:rPr lang="en-US" dirty="0" err="1" smtClean="0"/>
              <a:t>Andoni</a:t>
            </a:r>
            <a:r>
              <a:rPr lang="en-US" dirty="0" smtClean="0"/>
              <a:t> (MSR)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226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Sampling Algorithm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0066"/>
                </a:solidFill>
                <a:sym typeface="Symbol" pitchFamily="18" charset="2"/>
              </a:rPr>
              <a:t>Precision Sampling Lemma</a:t>
            </a:r>
            <a:r>
              <a:rPr lang="en-US" dirty="0" smtClean="0">
                <a:sym typeface="Symbol" pitchFamily="18" charset="2"/>
              </a:rPr>
              <a:t>: can get, with 90% success: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>
                <a:solidFill>
                  <a:srgbClr val="A50021"/>
                </a:solidFill>
                <a:sym typeface="Symbol" pitchFamily="18" charset="2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r>
              <a:rPr lang="en-US" sz="2200" dirty="0" smtClean="0">
                <a:sym typeface="Symbol" pitchFamily="18" charset="2"/>
              </a:rPr>
              <a:t> </a:t>
            </a:r>
            <a:r>
              <a:rPr lang="en-US" sz="2200" dirty="0">
                <a:sym typeface="Symbol" pitchFamily="18" charset="2"/>
              </a:rPr>
              <a:t>additive error and </a:t>
            </a:r>
            <a:r>
              <a:rPr lang="en-US" sz="2200" dirty="0" smtClean="0">
                <a:solidFill>
                  <a:srgbClr val="A50021"/>
                </a:solidFill>
              </a:rPr>
              <a:t>1+O(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sz="2200" dirty="0" smtClean="0">
                <a:sym typeface="Symbol" pitchFamily="18" charset="2"/>
              </a:rPr>
              <a:t> </a:t>
            </a:r>
            <a:r>
              <a:rPr lang="en-US" sz="2200" dirty="0">
                <a:sym typeface="Symbol" pitchFamily="18" charset="2"/>
              </a:rPr>
              <a:t>multiplicative error: </a:t>
            </a:r>
          </a:p>
          <a:p>
            <a:pPr marL="593725" lvl="2" indent="0">
              <a:lnSpc>
                <a:spcPct val="90000"/>
              </a:lnSpc>
              <a:buNone/>
              <a:defRPr/>
            </a:pP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	S –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 </a:t>
            </a: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&lt; </a:t>
            </a:r>
            <a:r>
              <a:rPr lang="en-US" sz="1900" dirty="0">
                <a:solidFill>
                  <a:srgbClr val="A50021"/>
                </a:solidFill>
                <a:cs typeface="Arial" charset="0"/>
              </a:rPr>
              <a:t>S̃</a:t>
            </a: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 &lt; (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1+O(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))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*</a:t>
            </a: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S +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endParaRPr lang="en-US" sz="1900" dirty="0">
              <a:solidFill>
                <a:srgbClr val="C0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ym typeface="Symbol" pitchFamily="18" charset="2"/>
              </a:rPr>
              <a:t>with average cost equal to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O(log n) </a:t>
            </a:r>
            <a:endParaRPr lang="en-US" dirty="0" smtClean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Arial" charset="0"/>
                <a:sym typeface="Symbol" pitchFamily="18" charset="2"/>
              </a:rPr>
              <a:t>Algorithm: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Choose each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sz="22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[0,1] </a:t>
            </a:r>
            <a:r>
              <a:rPr lang="en-US" sz="2200" dirty="0" err="1" smtClean="0">
                <a:cs typeface="Arial" charset="0"/>
                <a:sym typeface="Symbol" pitchFamily="18" charset="2"/>
              </a:rPr>
              <a:t>i.i.d</a:t>
            </a:r>
            <a:r>
              <a:rPr lang="en-US" sz="2200" dirty="0" smtClean="0">
                <a:cs typeface="Arial" charset="0"/>
                <a:sym typeface="Symbol" pitchFamily="18" charset="2"/>
              </a:rPr>
              <a:t>.</a:t>
            </a:r>
            <a:endParaRPr lang="en-US" sz="2200" dirty="0" smtClean="0">
              <a:solidFill>
                <a:srgbClr val="A50021"/>
              </a:solidFill>
              <a:cs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Estimator: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S̃</a:t>
            </a:r>
            <a:r>
              <a:rPr lang="en-US" sz="2200" dirty="0" smtClean="0">
                <a:cs typeface="Arial" charset="0"/>
                <a:sym typeface="Symbol" pitchFamily="18" charset="2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200" dirty="0" smtClean="0">
                <a:cs typeface="Arial" charset="0"/>
                <a:sym typeface="Symbol" pitchFamily="18" charset="2"/>
              </a:rPr>
              <a:t>* [count of the number of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cs typeface="Arial" charset="0"/>
                <a:sym typeface="Symbol" pitchFamily="18" charset="2"/>
              </a:rPr>
              <a:t>‘s </a:t>
            </a:r>
            <a:r>
              <a:rPr lang="en-US" sz="2200" dirty="0" err="1" smtClean="0">
                <a:cs typeface="Arial" charset="0"/>
                <a:sym typeface="Symbol" pitchFamily="18" charset="2"/>
              </a:rPr>
              <a:t>s.t.</a:t>
            </a:r>
            <a:r>
              <a:rPr lang="en-US" sz="2200" dirty="0" smtClean="0">
                <a:cs typeface="Arial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sz="22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/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sz="22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sz="2200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1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]</a:t>
            </a:r>
            <a:endParaRPr lang="en-US" sz="2200" dirty="0" smtClean="0"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45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  <a:sym typeface="Symbol" pitchFamily="18" charset="2"/>
              </a:rPr>
              <a:t>Algorithm: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  <a:sym typeface="Symbol" pitchFamily="18" charset="2"/>
              </a:rPr>
              <a:t>Choose each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[0,1] </a:t>
            </a:r>
            <a:r>
              <a:rPr lang="en-US" dirty="0" err="1">
                <a:cs typeface="Arial" charset="0"/>
                <a:sym typeface="Symbol" pitchFamily="18" charset="2"/>
              </a:rPr>
              <a:t>i.i.d</a:t>
            </a:r>
            <a:r>
              <a:rPr lang="en-US" dirty="0">
                <a:cs typeface="Arial" charset="0"/>
                <a:sym typeface="Symbol" pitchFamily="18" charset="2"/>
              </a:rPr>
              <a:t>.</a:t>
            </a:r>
            <a:endParaRPr lang="en-US" dirty="0">
              <a:solidFill>
                <a:srgbClr val="A50021"/>
              </a:solidFill>
              <a:cs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  <a:sym typeface="Symbol" pitchFamily="18" charset="2"/>
              </a:rPr>
              <a:t>Estimator: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S̃</a:t>
            </a:r>
            <a:r>
              <a:rPr lang="en-US" dirty="0">
                <a:cs typeface="Arial" charset="0"/>
                <a:sym typeface="Symbol" pitchFamily="18" charset="2"/>
              </a:rPr>
              <a:t> = </a:t>
            </a:r>
            <a:r>
              <a:rPr lang="en-US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*[</a:t>
            </a:r>
            <a:r>
              <a:rPr lang="en-US" dirty="0">
                <a:cs typeface="Arial" charset="0"/>
                <a:sym typeface="Symbol" pitchFamily="18" charset="2"/>
              </a:rPr>
              <a:t>count of the number of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cs typeface="Arial" charset="0"/>
                <a:sym typeface="Symbol" pitchFamily="18" charset="2"/>
              </a:rPr>
              <a:t>‘s </a:t>
            </a:r>
            <a:r>
              <a:rPr lang="en-US" dirty="0" err="1">
                <a:cs typeface="Arial" charset="0"/>
                <a:sym typeface="Symbol" pitchFamily="18" charset="2"/>
              </a:rPr>
              <a:t>s.t.</a:t>
            </a:r>
            <a:r>
              <a:rPr lang="en-US" dirty="0">
                <a:cs typeface="Arial" charset="0"/>
                <a:sym typeface="Symbol" pitchFamily="18" charset="2"/>
              </a:rPr>
              <a:t>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/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 pitchFamily="18" charset="2"/>
              </a:rPr>
              <a:t>]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Proof </a:t>
            </a:r>
            <a:r>
              <a:rPr lang="en-US" dirty="0"/>
              <a:t>of correctness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=1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/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  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  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&gt; 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*1/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 smtClean="0"/>
              <a:t>Since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|&lt;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:</a:t>
            </a:r>
          </a:p>
          <a:p>
            <a:pPr lvl="2"/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&gt;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*(1+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 =&gt; 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=1 =&gt;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*(1-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 </a:t>
            </a:r>
            <a:endParaRPr lang="en-US" dirty="0" smtClean="0"/>
          </a:p>
          <a:p>
            <a:pPr lvl="2"/>
            <a:r>
              <a:rPr lang="en-US" dirty="0" smtClean="0"/>
              <a:t>i.e., we </a:t>
            </a:r>
            <a:r>
              <a:rPr lang="en-US" dirty="0"/>
              <a:t>use only </a:t>
            </a:r>
            <a:r>
              <a:rPr lang="en-US" dirty="0" err="1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baseline="-25000" dirty="0" err="1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baseline="-25000" dirty="0">
                <a:solidFill>
                  <a:srgbClr val="A50021"/>
                </a:solidFill>
                <a:sym typeface="Symbol" pitchFamily="18" charset="2"/>
              </a:rPr>
              <a:t>  </a:t>
            </a:r>
            <a:r>
              <a:rPr lang="en-US" dirty="0"/>
              <a:t>which are </a:t>
            </a:r>
            <a:r>
              <a:rPr lang="en-US" dirty="0" smtClean="0">
                <a:solidFill>
                  <a:srgbClr val="A50021"/>
                </a:solidFill>
              </a:rPr>
              <a:t>1+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O(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 </a:t>
            </a:r>
            <a:r>
              <a:rPr lang="en-US" dirty="0" smtClean="0"/>
              <a:t>approximation </a:t>
            </a:r>
            <a:r>
              <a:rPr lang="en-US" dirty="0"/>
              <a:t>to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endParaRPr lang="en-US" dirty="0"/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E[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</a:t>
            </a:r>
            <a:r>
              <a:rPr lang="en-US" dirty="0">
                <a:solidFill>
                  <a:srgbClr val="A50021"/>
                </a:solidFill>
              </a:rPr>
              <a:t>] </a:t>
            </a:r>
            <a:r>
              <a:rPr lang="en-US" dirty="0" smtClean="0">
                <a:solidFill>
                  <a:srgbClr val="A50021"/>
                </a:solidFill>
              </a:rPr>
              <a:t>=1/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*</a:t>
            </a:r>
            <a:r>
              <a:rPr lang="en-US" dirty="0" smtClean="0">
                <a:solidFill>
                  <a:srgbClr val="A50021"/>
                </a:solidFill>
              </a:rPr>
              <a:t>∑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E[X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]=1/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*</a:t>
            </a:r>
            <a:r>
              <a:rPr lang="en-US" dirty="0" smtClean="0">
                <a:solidFill>
                  <a:srgbClr val="A50021"/>
                </a:solidFill>
              </a:rPr>
              <a:t>∑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 err="1" smtClean="0">
                <a:solidFill>
                  <a:srgbClr val="A50021"/>
                </a:solidFill>
              </a:rPr>
              <a:t>Pr</a:t>
            </a:r>
            <a:r>
              <a:rPr lang="en-US" dirty="0" smtClean="0">
                <a:solidFill>
                  <a:srgbClr val="A50021"/>
                </a:solidFill>
              </a:rPr>
              <a:t>[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>
                <a:solidFill>
                  <a:srgbClr val="A50021"/>
                </a:solidFill>
              </a:rPr>
              <a:t>/ </a:t>
            </a:r>
            <a:r>
              <a:rPr lang="en-US" dirty="0" err="1">
                <a:solidFill>
                  <a:srgbClr val="A50021"/>
                </a:solidFill>
              </a:rPr>
              <a:t>u</a:t>
            </a:r>
            <a:r>
              <a:rPr lang="en-US" baseline="-25000" dirty="0" err="1">
                <a:solidFill>
                  <a:srgbClr val="A50021"/>
                </a:solidFill>
              </a:rPr>
              <a:t>i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&gt;(</a:t>
            </a:r>
            <a:r>
              <a:rPr lang="en-US" dirty="0">
                <a:solidFill>
                  <a:srgbClr val="A50021"/>
                </a:solidFill>
              </a:rPr>
              <a:t>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A50021"/>
                </a:solidFill>
              </a:rPr>
              <a:t>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A50021"/>
                </a:solidFill>
              </a:rPr>
              <a:t>] =1/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A50021"/>
                </a:solidFill>
              </a:rPr>
              <a:t>∑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A50021"/>
                </a:solidFill>
              </a:rPr>
              <a:t>(</a:t>
            </a:r>
            <a:r>
              <a:rPr lang="en-US" dirty="0">
                <a:solidFill>
                  <a:srgbClr val="A50021"/>
                </a:solidFill>
              </a:rPr>
              <a:t>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Since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binary,  with 90% success probability: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 –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E[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</a:t>
            </a:r>
            <a:r>
              <a:rPr lang="en-US" dirty="0" smtClean="0">
                <a:solidFill>
                  <a:srgbClr val="A50021"/>
                </a:solidFill>
              </a:rPr>
              <a:t>] | &lt; O(1/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or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 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=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A50021"/>
                </a:solidFill>
              </a:rPr>
              <a:t>(1±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 smtClean="0">
                <a:solidFill>
                  <a:srgbClr val="A50021"/>
                </a:solidFill>
              </a:rPr>
              <a:t>E[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</a:t>
            </a:r>
            <a:r>
              <a:rPr lang="en-US" dirty="0">
                <a:solidFill>
                  <a:srgbClr val="A50021"/>
                </a:solidFill>
              </a:rPr>
              <a:t>]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E[1/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>
                <a:solidFill>
                  <a:srgbClr val="A50021"/>
                </a:solidFill>
              </a:rPr>
              <a:t>] = O(log n)</a:t>
            </a:r>
            <a:r>
              <a:rPr lang="en-US" dirty="0"/>
              <a:t> </a:t>
            </a:r>
            <a:r>
              <a:rPr lang="en-US" dirty="0" err="1"/>
              <a:t>w.h.p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7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Precision Sampling Lemma: Full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0066"/>
                </a:solidFill>
                <a:sym typeface="Symbol" pitchFamily="18" charset="2"/>
              </a:rPr>
              <a:t>Precision Sampling Lemma</a:t>
            </a:r>
            <a:r>
              <a:rPr lang="en-US" dirty="0" smtClean="0">
                <a:sym typeface="Symbol" pitchFamily="18" charset="2"/>
              </a:rPr>
              <a:t>: can get, with 90% success: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r>
              <a:rPr lang="en-US" sz="2200" dirty="0" smtClean="0">
                <a:sym typeface="Symbol" pitchFamily="18" charset="2"/>
              </a:rPr>
              <a:t> additive error and </a:t>
            </a:r>
            <a:r>
              <a:rPr lang="en-US" sz="2200" dirty="0">
                <a:solidFill>
                  <a:srgbClr val="A50021"/>
                </a:solidFill>
              </a:rPr>
              <a:t>1</a:t>
            </a:r>
            <a:r>
              <a:rPr lang="en-US" sz="2200" dirty="0" smtClean="0">
                <a:solidFill>
                  <a:srgbClr val="A50021"/>
                </a:solidFill>
              </a:rPr>
              <a:t>+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ym typeface="Symbol" pitchFamily="18" charset="2"/>
              </a:rPr>
              <a:t> multiplicative error: </a:t>
            </a:r>
          </a:p>
          <a:p>
            <a:pPr marL="593725" lvl="2" indent="0">
              <a:lnSpc>
                <a:spcPct val="90000"/>
              </a:lnSpc>
              <a:buNone/>
              <a:defRPr/>
            </a:pP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	S –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 &lt; </a:t>
            </a:r>
            <a:r>
              <a:rPr lang="en-US" sz="1900" dirty="0" smtClean="0">
                <a:solidFill>
                  <a:srgbClr val="A50021"/>
                </a:solidFill>
                <a:cs typeface="Arial" charset="0"/>
              </a:rPr>
              <a:t>S̃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 &lt; (1+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*S +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endParaRPr lang="en-US" sz="1900" dirty="0" smtClean="0">
              <a:solidFill>
                <a:srgbClr val="C0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ym typeface="Symbol" pitchFamily="18" charset="2"/>
              </a:rPr>
              <a:t>with average cost equal to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O(log n)  </a:t>
            </a:r>
          </a:p>
          <a:p>
            <a:pPr>
              <a:lnSpc>
                <a:spcPct val="90000"/>
              </a:lnSpc>
              <a:defRPr/>
            </a:pPr>
            <a:endParaRPr lang="en-US" sz="2500" dirty="0">
              <a:solidFill>
                <a:srgbClr val="A50021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defRPr/>
            </a:pPr>
            <a:r>
              <a:rPr lang="en-US" sz="2500" dirty="0" smtClean="0">
                <a:sym typeface="Symbol" pitchFamily="18" charset="2"/>
              </a:rPr>
              <a:t>Idea: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>
                <a:solidFill>
                  <a:schemeClr val="tx1"/>
                </a:solidFill>
                <a:sym typeface="Symbol"/>
              </a:rPr>
              <a:t>Since the expectation of </a:t>
            </a:r>
            <a:r>
              <a:rPr lang="en-US" sz="2200" dirty="0">
                <a:solidFill>
                  <a:srgbClr val="A50021"/>
                </a:solidFill>
              </a:rPr>
              <a:t>S̃ </a:t>
            </a:r>
            <a:r>
              <a:rPr lang="en-US" sz="2200" dirty="0">
                <a:solidFill>
                  <a:schemeClr val="tx1"/>
                </a:solidFill>
              </a:rPr>
              <a:t>was “right”, </a:t>
            </a:r>
            <a:r>
              <a:rPr lang="en-US" sz="2200" dirty="0" smtClean="0">
                <a:solidFill>
                  <a:schemeClr val="tx1"/>
                </a:solidFill>
              </a:rPr>
              <a:t>reduce the </a:t>
            </a:r>
            <a:r>
              <a:rPr lang="en-US" sz="2200" dirty="0">
                <a:solidFill>
                  <a:schemeClr val="tx1"/>
                </a:solidFill>
              </a:rPr>
              <a:t>additive </a:t>
            </a:r>
            <a:r>
              <a:rPr lang="en-US" sz="2200" dirty="0" smtClean="0">
                <a:solidFill>
                  <a:schemeClr val="tx1"/>
                </a:solidFill>
              </a:rPr>
              <a:t>error by r</a:t>
            </a:r>
            <a:r>
              <a:rPr lang="en-US" sz="2200" dirty="0" smtClean="0">
                <a:solidFill>
                  <a:schemeClr val="tx1"/>
                </a:solidFill>
                <a:sym typeface="Symbol" pitchFamily="18" charset="2"/>
              </a:rPr>
              <a:t>epeating the above for </a:t>
            </a:r>
            <a:r>
              <a:rPr lang="en-US" sz="2200" dirty="0" smtClean="0">
                <a:solidFill>
                  <a:srgbClr val="C00000"/>
                </a:solidFill>
                <a:sym typeface="Symbol" pitchFamily="18" charset="2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 times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tx1"/>
                </a:solidFill>
                <a:sym typeface="Symbol"/>
              </a:rPr>
              <a:t>Means to: for each </a:t>
            </a:r>
            <a:r>
              <a:rPr lang="en-US" sz="2200" dirty="0" err="1" smtClean="0">
                <a:solidFill>
                  <a:srgbClr val="C00000"/>
                </a:solidFill>
                <a:sym typeface="Symbol"/>
              </a:rPr>
              <a:t>a</a:t>
            </a:r>
            <a:r>
              <a:rPr lang="en-US" sz="2200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, choose </a:t>
            </a:r>
            <a:r>
              <a:rPr lang="en-US" sz="2200" dirty="0" smtClean="0">
                <a:solidFill>
                  <a:srgbClr val="C00000"/>
                </a:solidFill>
                <a:sym typeface="Symbol" pitchFamily="18" charset="2"/>
              </a:rPr>
              <a:t>O(1</a:t>
            </a:r>
            <a:r>
              <a:rPr lang="en-US" sz="2200" dirty="0">
                <a:solidFill>
                  <a:srgbClr val="C00000"/>
                </a:solidFill>
                <a:sym typeface="Symbol" pitchFamily="18" charset="2"/>
              </a:rPr>
              <a:t>/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4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)</a:t>
            </a:r>
            <a:r>
              <a:rPr lang="en-US" sz="2200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of </a:t>
            </a:r>
            <a:r>
              <a:rPr lang="en-US" sz="2200" dirty="0" err="1" smtClean="0">
                <a:solidFill>
                  <a:schemeClr val="tx1"/>
                </a:solidFill>
                <a:sym typeface="Symbol"/>
              </a:rPr>
              <a:t>iid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sym typeface="Symbol"/>
              </a:rPr>
              <a:t>u</a:t>
            </a:r>
            <a:r>
              <a:rPr lang="en-US" sz="2200" baseline="-25000" dirty="0" err="1" smtClean="0">
                <a:solidFill>
                  <a:srgbClr val="C00000"/>
                </a:solidFill>
                <a:sym typeface="Symbol"/>
              </a:rPr>
              <a:t>ij</a:t>
            </a:r>
            <a:endParaRPr lang="en-US" sz="2200" baseline="-25000" dirty="0">
              <a:solidFill>
                <a:srgbClr val="C00000"/>
              </a:solidFill>
              <a:sym typeface="Symbol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tx1"/>
                </a:solidFill>
                <a:sym typeface="Symbol"/>
              </a:rPr>
              <a:t>Require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|</a:t>
            </a:r>
            <a:r>
              <a:rPr lang="en-US" sz="2200" dirty="0" err="1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200" baseline="-25000" dirty="0" err="1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200" dirty="0" err="1">
                <a:solidFill>
                  <a:srgbClr val="A50021"/>
                </a:solidFill>
                <a:sym typeface="Symbol" pitchFamily="18" charset="2"/>
              </a:rPr>
              <a:t>-ã</a:t>
            </a:r>
            <a:r>
              <a:rPr lang="en-US" sz="2200" baseline="-25000" dirty="0" err="1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|&lt;</a:t>
            </a:r>
            <a:r>
              <a:rPr lang="en-US" sz="2200" dirty="0" err="1" smtClean="0">
                <a:solidFill>
                  <a:srgbClr val="A50021"/>
                </a:solidFill>
                <a:sym typeface="Symbol" pitchFamily="18" charset="2"/>
              </a:rPr>
              <a:t>min</a:t>
            </a:r>
            <a:r>
              <a:rPr lang="en-US" sz="2200" baseline="-25000" dirty="0" err="1" smtClean="0">
                <a:solidFill>
                  <a:srgbClr val="A50021"/>
                </a:solidFill>
                <a:sym typeface="Symbol" pitchFamily="18" charset="2"/>
              </a:rPr>
              <a:t>j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 {</a:t>
            </a:r>
            <a:r>
              <a:rPr lang="en-US" sz="22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200" baseline="-25000" dirty="0" err="1" smtClean="0">
                <a:solidFill>
                  <a:srgbClr val="A50021"/>
                </a:solidFill>
                <a:sym typeface="Symbol" pitchFamily="18" charset="2"/>
              </a:rPr>
              <a:t>ij</a:t>
            </a:r>
            <a:r>
              <a:rPr lang="en-US" sz="2200" dirty="0" smtClean="0">
                <a:solidFill>
                  <a:srgbClr val="C00000"/>
                </a:solidFill>
                <a:sym typeface="Symbol" pitchFamily="18" charset="2"/>
              </a:rPr>
              <a:t>}</a:t>
            </a:r>
            <a:r>
              <a:rPr lang="en-US" sz="2200" dirty="0" smtClean="0">
                <a:sym typeface="Symbol" pitchFamily="18" charset="2"/>
              </a:rPr>
              <a:t>.</a:t>
            </a:r>
            <a:endParaRPr lang="en-US" sz="2500" dirty="0">
              <a:sym typeface="Symbol" pitchFamily="18" charset="2"/>
            </a:endParaRPr>
          </a:p>
          <a:p>
            <a:pPr marL="274320" lvl="1" indent="0">
              <a:lnSpc>
                <a:spcPct val="90000"/>
              </a:lnSpc>
              <a:buNone/>
              <a:defRPr/>
            </a:pPr>
            <a:endParaRPr lang="en-US" sz="2200" dirty="0" smtClean="0">
              <a:solidFill>
                <a:schemeClr val="tx1"/>
              </a:solidFill>
              <a:sym typeface="Symbol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74177" y="2312313"/>
            <a:ext cx="1869423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200" dirty="0" smtClean="0">
                <a:solidFill>
                  <a:srgbClr val="A50021"/>
                </a:solidFill>
                <a:latin typeface="+mn-lt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latin typeface="+mn-lt"/>
                <a:sym typeface="Symbol"/>
              </a:rPr>
              <a:t>4</a:t>
            </a:r>
            <a:r>
              <a:rPr lang="en-US" sz="2200" dirty="0" smtClean="0">
                <a:solidFill>
                  <a:srgbClr val="A50021"/>
                </a:solidFill>
                <a:latin typeface="+mn-lt"/>
              </a:rPr>
              <a:t> * log </a:t>
            </a:r>
            <a:r>
              <a:rPr lang="en-US" sz="2200" dirty="0">
                <a:solidFill>
                  <a:srgbClr val="A50021"/>
                </a:solidFill>
                <a:latin typeface="+mn-lt"/>
              </a:rPr>
              <a:t>n)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47800" y="1977479"/>
            <a:ext cx="3561088" cy="3847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900" dirty="0">
                <a:solidFill>
                  <a:srgbClr val="A50021"/>
                </a:solidFill>
                <a:latin typeface="+mn-lt"/>
              </a:rPr>
              <a:t>S – </a:t>
            </a:r>
            <a:r>
              <a:rPr lang="en-US" sz="1900" dirty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r>
              <a:rPr lang="en-US" sz="19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1900" dirty="0">
                <a:solidFill>
                  <a:srgbClr val="A50021"/>
                </a:solidFill>
                <a:latin typeface="+mn-lt"/>
              </a:rPr>
              <a:t>&lt; S̃ &lt; (1+</a:t>
            </a:r>
            <a:r>
              <a:rPr lang="el-GR" sz="1900" dirty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1900" dirty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r>
              <a:rPr lang="en-US" sz="1900" dirty="0" smtClean="0">
                <a:solidFill>
                  <a:srgbClr val="A50021"/>
                </a:solidFill>
                <a:latin typeface="+mn-lt"/>
              </a:rPr>
              <a:t>)*S </a:t>
            </a:r>
            <a:r>
              <a:rPr lang="en-US" sz="1900" dirty="0">
                <a:solidFill>
                  <a:srgbClr val="A50021"/>
                </a:solidFill>
                <a:latin typeface="+mn-lt"/>
              </a:rPr>
              <a:t>+ </a:t>
            </a:r>
            <a:r>
              <a:rPr lang="en-US" sz="1900" dirty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endParaRPr lang="en-US" sz="1900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1600200"/>
            <a:ext cx="914400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200" dirty="0" smtClean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endParaRPr lang="en-US" sz="2200" dirty="0">
              <a:solidFill>
                <a:srgbClr val="A5002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5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Sketching Norms via Precision Sampling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435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</p:spPr>
            <p:txBody>
              <a:bodyPr/>
              <a:lstStyle/>
              <a:p>
                <a:r>
                  <a:rPr lang="en-US" dirty="0" smtClean="0"/>
                  <a:t>Goal: sketch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F(x)</a:t>
                </a:r>
                <a:r>
                  <a:rPr lang="en-US" dirty="0" smtClean="0"/>
                  <a:t>, from which can estimate 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||x||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/>
                  <a:t> for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p&gt;2</a:t>
                </a:r>
              </a:p>
              <a:p>
                <a:r>
                  <a:rPr lang="en-US" dirty="0" smtClean="0"/>
                  <a:t>General approach</a:t>
                </a:r>
              </a:p>
              <a:p>
                <a:pPr lvl="1"/>
                <a:r>
                  <a:rPr lang="en-US" dirty="0" smtClean="0"/>
                  <a:t>1. Suppose we have </a:t>
                </a:r>
                <a:r>
                  <a:rPr lang="en-US" sz="2400" dirty="0" smtClean="0">
                    <a:solidFill>
                      <a:srgbClr val="C00000"/>
                    </a:solidFill>
                    <a:sym typeface="Symbol"/>
                  </a:rPr>
                  <a:t>1/3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≤ ||</a:t>
                </a:r>
                <a:r>
                  <a:rPr lang="en-US" dirty="0">
                    <a:solidFill>
                      <a:srgbClr val="C00000"/>
                    </a:solidFill>
                  </a:rPr>
                  <a:t>x||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≤ 1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(improve approximation from 3 to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1+</a:t>
                </a:r>
                <a:r>
                  <a:rPr lang="en-US" baseline="30000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 smtClean="0">
                    <a:sym typeface="Symbol"/>
                  </a:rPr>
                  <a:t>)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2. Pick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 according to PSL and let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=x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/u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A50021"/>
                    </a:solidFill>
                  </a:rPr>
                  <a:t>1/p</a:t>
                </a:r>
              </a:p>
              <a:p>
                <a:pPr lvl="2"/>
                <a:r>
                  <a:rPr lang="en-US" dirty="0" smtClean="0"/>
                  <a:t>Scale up coordinates that need better precision</a:t>
                </a:r>
              </a:p>
              <a:p>
                <a:pPr lvl="1"/>
                <a:r>
                  <a:rPr lang="en-US" dirty="0"/>
                  <a:t>3</a:t>
                </a:r>
                <a:r>
                  <a:rPr lang="en-US" dirty="0" smtClean="0"/>
                  <a:t>. Compute all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y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A50021"/>
                    </a:solidFill>
                  </a:rPr>
                  <a:t>p</a:t>
                </a:r>
                <a:r>
                  <a:rPr lang="en-US" dirty="0" smtClean="0"/>
                  <a:t> up to additive approximation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1</a:t>
                </a:r>
              </a:p>
              <a:p>
                <a:pPr lvl="2"/>
                <a:r>
                  <a:rPr lang="en-US" dirty="0" smtClean="0"/>
                  <a:t>In which case,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|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baseline="30000" dirty="0" smtClean="0">
                    <a:solidFill>
                      <a:srgbClr val="A50021"/>
                    </a:solidFill>
                  </a:rPr>
                  <a:t>p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*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 -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 err="1" smtClean="0">
                    <a:solidFill>
                      <a:srgbClr val="A50021"/>
                    </a:solidFill>
                  </a:rPr>
                  <a:t>p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| ≤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endParaRPr lang="en-US" baseline="-25000" dirty="0" smtClean="0"/>
              </a:p>
              <a:p>
                <a:pPr lvl="2"/>
                <a:r>
                  <a:rPr lang="en-US" dirty="0" smtClean="0"/>
                  <a:t>Possible since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||y||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= O(log n) * ||x||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>
                    <a:solidFill>
                      <a:srgbClr val="C00000"/>
                    </a:solidFill>
                  </a:rPr>
                  <a:t> ≤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O(n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1-2/p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log n) * ||</a:t>
                </a:r>
                <a:r>
                  <a:rPr lang="en-US" dirty="0">
                    <a:solidFill>
                      <a:srgbClr val="C00000"/>
                    </a:solidFill>
                  </a:rPr>
                  <a:t>x||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err="1">
                    <a:solidFill>
                      <a:srgbClr val="C00000"/>
                    </a:solidFill>
                  </a:rPr>
                  <a:t>p</a:t>
                </a:r>
                <a:endParaRPr lang="en-US" baseline="30000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 smtClean="0"/>
                  <a:t>4. Use PSL 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{</a:t>
                </a:r>
                <a:r>
                  <a:rPr lang="en-US" dirty="0">
                    <a:solidFill>
                      <a:srgbClr val="A50021"/>
                    </a:solidFill>
                  </a:rPr>
                  <a:t>y</a:t>
                </a:r>
                <a:r>
                  <a:rPr lang="en-US" baseline="-25000" dirty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>
                    <a:solidFill>
                      <a:srgbClr val="A50021"/>
                    </a:solidFill>
                  </a:rPr>
                  <a:t>p </a:t>
                </a:r>
                <a:r>
                  <a:rPr lang="en-US" dirty="0">
                    <a:solidFill>
                      <a:srgbClr val="A50021"/>
                    </a:solidFill>
                  </a:rPr>
                  <a:t>* </a:t>
                </a:r>
                <a:r>
                  <a:rPr lang="en-US" dirty="0" err="1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>
                    <a:solidFill>
                      <a:srgbClr val="A50021"/>
                    </a:solidFill>
                  </a:rPr>
                  <a:t>i</a:t>
                </a:r>
                <a:r>
                  <a:rPr lang="en-US" baseline="-25000" dirty="0">
                    <a:solidFill>
                      <a:srgbClr val="A50021"/>
                    </a:solidFill>
                  </a:rPr>
                  <a:t>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}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 </a:t>
                </a:r>
                <a:r>
                  <a:rPr lang="en-US" dirty="0" smtClean="0"/>
                  <a:t>to compute the sum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||x||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p</a:t>
                </a:r>
                <a:r>
                  <a:rPr lang="en-US" baseline="30000" dirty="0" err="1" smtClean="0">
                    <a:solidFill>
                      <a:srgbClr val="A50021"/>
                    </a:solidFill>
                  </a:rPr>
                  <a:t>p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=∑ |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|</a:t>
                </a:r>
                <a:r>
                  <a:rPr lang="en-US" baseline="30000" dirty="0" err="1" smtClean="0">
                    <a:solidFill>
                      <a:srgbClr val="A50021"/>
                    </a:solidFill>
                  </a:rPr>
                  <a:t>p</a:t>
                </a:r>
                <a:endParaRPr lang="en-US" baseline="30000" dirty="0" smtClean="0">
                  <a:solidFill>
                    <a:srgbClr val="A50021"/>
                  </a:solidFill>
                </a:endParaRPr>
              </a:p>
              <a:p>
                <a:pPr marL="274320" lvl="1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1843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  <a:blipFill rotWithShape="1">
                <a:blip r:embed="rId2" cstate="print"/>
                <a:stretch>
                  <a:fillRect l="-593" t="-1111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487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 moments, </a:t>
            </a:r>
            <a:r>
              <a:rPr lang="en-US" dirty="0" smtClean="0">
                <a:solidFill>
                  <a:srgbClr val="C00000"/>
                </a:solidFill>
              </a:rPr>
              <a:t>p&gt;2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Theorem:</a:t>
            </a:r>
            <a:r>
              <a:rPr lang="en-US" dirty="0" smtClean="0"/>
              <a:t> linear sketch for </a:t>
            </a:r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A50021"/>
                </a:solidFill>
              </a:rPr>
              <a:t>O(1)</a:t>
            </a:r>
            <a:r>
              <a:rPr lang="en-US" dirty="0" smtClean="0"/>
              <a:t> approximation, </a:t>
            </a:r>
            <a:r>
              <a:rPr lang="en-US" dirty="0" smtClean="0">
                <a:solidFill>
                  <a:srgbClr val="A50021"/>
                </a:solidFill>
              </a:rPr>
              <a:t>O(1)</a:t>
            </a:r>
            <a:r>
              <a:rPr lang="en-US" dirty="0" smtClean="0"/>
              <a:t> update, and </a:t>
            </a:r>
            <a:r>
              <a:rPr lang="en-US" dirty="0" smtClean="0">
                <a:solidFill>
                  <a:srgbClr val="A50021"/>
                </a:solidFill>
              </a:rPr>
              <a:t>O(n</a:t>
            </a:r>
            <a:r>
              <a:rPr lang="en-US" baseline="30000" dirty="0" smtClean="0">
                <a:solidFill>
                  <a:srgbClr val="A50021"/>
                </a:solidFill>
              </a:rPr>
              <a:t>1-2/p</a:t>
            </a:r>
            <a:r>
              <a:rPr lang="en-US" dirty="0" smtClean="0">
                <a:solidFill>
                  <a:srgbClr val="A50021"/>
                </a:solidFill>
              </a:rPr>
              <a:t> log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n)</a:t>
            </a:r>
            <a:r>
              <a:rPr lang="en-US" dirty="0" smtClean="0"/>
              <a:t> space (2/3 </a:t>
            </a:r>
            <a:r>
              <a:rPr lang="en-US" dirty="0" err="1" smtClean="0"/>
              <a:t>succ</a:t>
            </a:r>
            <a:r>
              <a:rPr lang="en-US" dirty="0" smtClean="0"/>
              <a:t>. prob.).</a:t>
            </a:r>
          </a:p>
          <a:p>
            <a:r>
              <a:rPr lang="en-US" dirty="0" smtClean="0"/>
              <a:t>Sketch:</a:t>
            </a:r>
          </a:p>
          <a:p>
            <a:pPr lvl="1"/>
            <a:r>
              <a:rPr lang="en-US" dirty="0" smtClean="0"/>
              <a:t>Pick random 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[0,1]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A50021"/>
                </a:solidFill>
              </a:rPr>
              <a:t>r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{±1}</a:t>
            </a:r>
            <a:r>
              <a:rPr lang="en-US" dirty="0" smtClean="0"/>
              <a:t>, and let </a:t>
            </a:r>
            <a:r>
              <a:rPr lang="en-US" dirty="0" err="1" smtClean="0">
                <a:solidFill>
                  <a:srgbClr val="A50021"/>
                </a:solidFill>
              </a:rPr>
              <a:t>y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= 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* </a:t>
            </a:r>
            <a:r>
              <a:rPr lang="en-US" dirty="0" err="1" smtClean="0">
                <a:solidFill>
                  <a:srgbClr val="A50021"/>
                </a:solidFill>
              </a:rPr>
              <a:t>r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/ u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baseline="30000" dirty="0" smtClean="0">
                <a:solidFill>
                  <a:srgbClr val="A50021"/>
                </a:solidFill>
              </a:rPr>
              <a:t>1/p</a:t>
            </a:r>
          </a:p>
          <a:p>
            <a:pPr lvl="1"/>
            <a:r>
              <a:rPr lang="en-US" dirty="0" smtClean="0"/>
              <a:t>throw into one hash table </a:t>
            </a:r>
            <a:r>
              <a:rPr lang="en-US" dirty="0" smtClean="0">
                <a:solidFill>
                  <a:srgbClr val="A50021"/>
                </a:solidFill>
              </a:rPr>
              <a:t>H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m=O(n</a:t>
            </a:r>
            <a:r>
              <a:rPr lang="en-US" baseline="30000" dirty="0" smtClean="0">
                <a:solidFill>
                  <a:srgbClr val="A50021"/>
                </a:solidFill>
              </a:rPr>
              <a:t>1-2/p</a:t>
            </a:r>
            <a:r>
              <a:rPr lang="en-US" dirty="0" smtClean="0">
                <a:solidFill>
                  <a:srgbClr val="A50021"/>
                </a:solidFill>
              </a:rPr>
              <a:t> log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n)</a:t>
            </a:r>
            <a:r>
              <a:rPr lang="en-US" dirty="0" smtClean="0"/>
              <a:t> cells</a:t>
            </a:r>
          </a:p>
          <a:p>
            <a:endParaRPr lang="en-US" dirty="0" smtClean="0"/>
          </a:p>
          <a:p>
            <a:r>
              <a:rPr lang="en-US" dirty="0" smtClean="0"/>
              <a:t>Estimator:</a:t>
            </a:r>
          </a:p>
          <a:p>
            <a:pPr lvl="1"/>
            <a:r>
              <a:rPr lang="en-US" dirty="0" err="1" smtClean="0">
                <a:solidFill>
                  <a:srgbClr val="A50021"/>
                </a:solidFill>
              </a:rPr>
              <a:t>Max</a:t>
            </a:r>
            <a:r>
              <a:rPr lang="en-US" baseline="-25000" dirty="0" err="1" smtClean="0">
                <a:solidFill>
                  <a:srgbClr val="A50021"/>
                </a:solidFill>
              </a:rPr>
              <a:t>c</a:t>
            </a:r>
            <a:r>
              <a:rPr lang="en-US" baseline="-250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[m]</a:t>
            </a:r>
            <a:r>
              <a:rPr lang="en-US" dirty="0" smtClean="0">
                <a:solidFill>
                  <a:srgbClr val="A50021"/>
                </a:solidFill>
              </a:rPr>
              <a:t> |H[c]|</a:t>
            </a:r>
            <a:r>
              <a:rPr lang="en-US" baseline="30000" dirty="0" smtClean="0">
                <a:solidFill>
                  <a:srgbClr val="A50021"/>
                </a:solidFill>
              </a:rPr>
              <a:t>p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Weak embedding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p</a:t>
            </a:r>
            <a:r>
              <a:rPr lang="en-US" baseline="30000" dirty="0" err="1" smtClean="0">
                <a:solidFill>
                  <a:srgbClr val="A50021"/>
                </a:solidFill>
              </a:rPr>
              <a:t>n</a:t>
            </a:r>
            <a:r>
              <a:rPr lang="en-US" baseline="-25000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into </a:t>
            </a:r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∞</a:t>
            </a:r>
            <a:r>
              <a:rPr lang="en-US" baseline="30000" dirty="0" err="1" smtClean="0">
                <a:solidFill>
                  <a:srgbClr val="A50021"/>
                </a:solidFill>
              </a:rPr>
              <a:t>m</a:t>
            </a:r>
            <a:r>
              <a:rPr lang="en-US" baseline="30000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of dim </a:t>
            </a:r>
            <a:r>
              <a:rPr lang="en-US" dirty="0" smtClean="0">
                <a:solidFill>
                  <a:srgbClr val="A50021"/>
                </a:solidFill>
              </a:rPr>
              <a:t>m=O(n</a:t>
            </a:r>
            <a:r>
              <a:rPr lang="en-US" baseline="30000" dirty="0" smtClean="0">
                <a:solidFill>
                  <a:srgbClr val="A50021"/>
                </a:solidFill>
              </a:rPr>
              <a:t>1-2/p</a:t>
            </a:r>
            <a:r>
              <a:rPr lang="en-US" dirty="0" smtClean="0">
                <a:solidFill>
                  <a:srgbClr val="A50021"/>
                </a:solidFill>
              </a:rPr>
              <a:t> log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n)</a:t>
            </a: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105400" y="3175000"/>
          <a:ext cx="3886200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2530794"/>
              </p:ext>
            </p:extLst>
          </p:nvPr>
        </p:nvGraphicFramePr>
        <p:xfrm>
          <a:off x="5791200" y="4191000"/>
          <a:ext cx="1828800" cy="100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533400"/>
                <a:gridCol w="685800"/>
              </a:tblGrid>
              <a:tr h="10064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5486400" y="35560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6096000" y="35560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9800" y="35560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239000" y="3556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543800" y="35560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705600" y="35560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48200" y="3175000"/>
            <a:ext cx="461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x=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257800" y="4410075"/>
            <a:ext cx="519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H=</a:t>
            </a:r>
          </a:p>
        </p:txBody>
      </p:sp>
    </p:spTree>
    <p:extLst>
      <p:ext uri="{BB962C8B-B14F-4D97-AF65-F5344CB8AC3E}">
        <p14:creationId xmlns:p14="http://schemas.microsoft.com/office/powerpoint/2010/main" xmlns="" val="233475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Consider</a:t>
            </a:r>
            <a:r>
              <a:rPr lang="en-US" sz="2600" dirty="0" smtClean="0"/>
              <a:t> </a:t>
            </a:r>
            <a:r>
              <a:rPr lang="en-US" sz="2600" dirty="0" err="1">
                <a:solidFill>
                  <a:srgbClr val="A50021"/>
                </a:solidFill>
              </a:rPr>
              <a:t>y</a:t>
            </a:r>
            <a:r>
              <a:rPr lang="en-US" sz="2600" baseline="-25000" dirty="0" err="1">
                <a:solidFill>
                  <a:srgbClr val="A50021"/>
                </a:solidFill>
              </a:rPr>
              <a:t>i</a:t>
            </a:r>
            <a:r>
              <a:rPr lang="en-US" sz="2600" dirty="0">
                <a:solidFill>
                  <a:srgbClr val="A50021"/>
                </a:solidFill>
              </a:rPr>
              <a:t> = x</a:t>
            </a:r>
            <a:r>
              <a:rPr lang="en-US" sz="2600" baseline="-25000" dirty="0">
                <a:solidFill>
                  <a:srgbClr val="A50021"/>
                </a:solidFill>
              </a:rPr>
              <a:t>i</a:t>
            </a:r>
            <a:r>
              <a:rPr lang="en-US" sz="2600" dirty="0">
                <a:solidFill>
                  <a:srgbClr val="A50021"/>
                </a:solidFill>
              </a:rPr>
              <a:t> * </a:t>
            </a:r>
            <a:r>
              <a:rPr lang="en-US" sz="2600" dirty="0" err="1">
                <a:solidFill>
                  <a:srgbClr val="A50021"/>
                </a:solidFill>
              </a:rPr>
              <a:t>r</a:t>
            </a:r>
            <a:r>
              <a:rPr lang="en-US" sz="2600" baseline="-25000" dirty="0" err="1">
                <a:solidFill>
                  <a:srgbClr val="A50021"/>
                </a:solidFill>
              </a:rPr>
              <a:t>i</a:t>
            </a:r>
            <a:r>
              <a:rPr lang="en-US" sz="2600" dirty="0">
                <a:solidFill>
                  <a:srgbClr val="A50021"/>
                </a:solidFill>
              </a:rPr>
              <a:t> / u</a:t>
            </a:r>
            <a:r>
              <a:rPr lang="en-US" sz="2600" baseline="-25000" dirty="0">
                <a:solidFill>
                  <a:srgbClr val="A50021"/>
                </a:solidFill>
              </a:rPr>
              <a:t>i</a:t>
            </a:r>
            <a:r>
              <a:rPr lang="en-US" sz="2600" baseline="30000" dirty="0">
                <a:solidFill>
                  <a:srgbClr val="A50021"/>
                </a:solidFill>
              </a:rPr>
              <a:t>1/p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max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|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 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(1) * ||x||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with 80% probability.</a:t>
            </a:r>
          </a:p>
          <a:p>
            <a:r>
              <a:rPr lang="en-US" dirty="0" smtClean="0"/>
              <a:t>Proof: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Y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=|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= |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u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endParaRPr lang="en-US" baseline="-25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||x||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 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|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endParaRPr lang="en-US" baseline="30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Upper bound:</a:t>
            </a:r>
          </a:p>
          <a:p>
            <a:pPr lvl="2"/>
            <a:r>
              <a:rPr lang="en-US" dirty="0" smtClean="0"/>
              <a:t>Fixed </a:t>
            </a:r>
            <a:r>
              <a:rPr lang="en-US" dirty="0" smtClean="0">
                <a:solidFill>
                  <a:srgbClr val="C00000"/>
                </a:solidFill>
              </a:rPr>
              <a:t>i: </a:t>
            </a:r>
            <a:r>
              <a:rPr lang="en-US" dirty="0" err="1" smtClean="0">
                <a:solidFill>
                  <a:srgbClr val="C00000"/>
                </a:solidFill>
              </a:rPr>
              <a:t>Pr</a:t>
            </a:r>
            <a:r>
              <a:rPr lang="en-US" dirty="0" smtClean="0">
                <a:solidFill>
                  <a:srgbClr val="C00000"/>
                </a:solidFill>
              </a:rPr>
              <a:t> [Y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 smtClean="0">
                <a:solidFill>
                  <a:srgbClr val="C00000"/>
                </a:solidFill>
              </a:rPr>
              <a:t> 10M] = </a:t>
            </a:r>
            <a:r>
              <a:rPr lang="en-US" dirty="0" err="1" smtClean="0">
                <a:solidFill>
                  <a:srgbClr val="C00000"/>
                </a:solidFill>
              </a:rPr>
              <a:t>Pr</a:t>
            </a:r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 / </a:t>
            </a:r>
            <a:r>
              <a:rPr lang="en-US" dirty="0" err="1" smtClean="0">
                <a:solidFill>
                  <a:srgbClr val="C00000"/>
                </a:solidFill>
              </a:rPr>
              <a:t>u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 smtClean="0">
                <a:solidFill>
                  <a:srgbClr val="C00000"/>
                </a:solidFill>
              </a:rPr>
              <a:t> 10M] = 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/10M</a:t>
            </a:r>
          </a:p>
          <a:p>
            <a:pPr lvl="2"/>
            <a:r>
              <a:rPr lang="en-US" dirty="0" smtClean="0"/>
              <a:t>By union bound: </a:t>
            </a:r>
            <a:r>
              <a:rPr lang="en-US" dirty="0" err="1" smtClean="0">
                <a:solidFill>
                  <a:srgbClr val="C00000"/>
                </a:solidFill>
              </a:rPr>
              <a:t>Pr</a:t>
            </a:r>
            <a:r>
              <a:rPr lang="en-US" dirty="0" smtClean="0">
                <a:solidFill>
                  <a:srgbClr val="C00000"/>
                </a:solidFill>
              </a:rPr>
              <a:t> [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</a:t>
            </a:r>
            <a:r>
              <a:rPr lang="en-US" dirty="0" smtClean="0">
                <a:solidFill>
                  <a:srgbClr val="C00000"/>
                </a:solidFill>
              </a:rPr>
              <a:t>i:  Y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 smtClean="0">
                <a:solidFill>
                  <a:srgbClr val="C00000"/>
                </a:solidFill>
              </a:rPr>
              <a:t> 10M] ≤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|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 10M = 1/10.</a:t>
            </a:r>
          </a:p>
          <a:p>
            <a:pPr lvl="1"/>
            <a:r>
              <a:rPr lang="en-US" dirty="0" smtClean="0"/>
              <a:t>Lower bound:</a:t>
            </a:r>
          </a:p>
          <a:p>
            <a:pPr lvl="2"/>
            <a:r>
              <a:rPr lang="en-US" dirty="0" smtClean="0"/>
              <a:t>Fixed </a:t>
            </a:r>
            <a:r>
              <a:rPr lang="en-US" dirty="0" smtClean="0">
                <a:solidFill>
                  <a:srgbClr val="C00000"/>
                </a:solidFill>
              </a:rPr>
              <a:t>i: </a:t>
            </a:r>
            <a:r>
              <a:rPr lang="en-US" dirty="0" err="1">
                <a:solidFill>
                  <a:srgbClr val="C00000"/>
                </a:solidFill>
              </a:rPr>
              <a:t>Pr</a:t>
            </a:r>
            <a:r>
              <a:rPr lang="en-US" dirty="0">
                <a:solidFill>
                  <a:srgbClr val="C00000"/>
                </a:solidFill>
              </a:rPr>
              <a:t> [Y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M/5] = </a:t>
            </a:r>
            <a:r>
              <a:rPr lang="en-US" dirty="0" err="1">
                <a:solidFill>
                  <a:srgbClr val="C00000"/>
                </a:solidFill>
              </a:rPr>
              <a:t>Pr</a:t>
            </a:r>
            <a:r>
              <a:rPr lang="en-US" dirty="0">
                <a:solidFill>
                  <a:srgbClr val="C00000"/>
                </a:solidFill>
              </a:rPr>
              <a:t>[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baseline="30000" dirty="0" err="1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rgbClr val="C00000"/>
                </a:solidFill>
              </a:rPr>
              <a:t> / </a:t>
            </a:r>
            <a:r>
              <a:rPr lang="en-US" dirty="0" err="1">
                <a:solidFill>
                  <a:srgbClr val="C00000"/>
                </a:solidFill>
              </a:rPr>
              <a:t>u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M/5] &gt; 5x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/M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Pr</a:t>
            </a:r>
            <a:r>
              <a:rPr lang="en-US" dirty="0">
                <a:solidFill>
                  <a:srgbClr val="C00000"/>
                </a:solidFill>
              </a:rPr>
              <a:t> [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</a:t>
            </a:r>
            <a:r>
              <a:rPr lang="en-US" dirty="0">
                <a:solidFill>
                  <a:srgbClr val="C00000"/>
                </a:solidFill>
              </a:rPr>
              <a:t>i:  Y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M/5] = 1-∏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(1-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5|x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p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/M)  1 -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exp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5∑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|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x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err="1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/M]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 0.9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88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Analysis (continued)</a:t>
            </a:r>
            <a:endParaRPr lang="en-US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Want to show:</a:t>
            </a:r>
          </a:p>
          <a:p>
            <a:pPr lvl="1"/>
            <a:r>
              <a:rPr lang="en-US" dirty="0" err="1" smtClean="0">
                <a:solidFill>
                  <a:srgbClr val="A50021"/>
                </a:solidFill>
              </a:rPr>
              <a:t>max</a:t>
            </a:r>
            <a:r>
              <a:rPr lang="en-US" baseline="-25000" dirty="0" err="1" smtClean="0">
                <a:solidFill>
                  <a:srgbClr val="A50021"/>
                </a:solidFill>
              </a:rPr>
              <a:t>c</a:t>
            </a:r>
            <a:r>
              <a:rPr lang="en-US" baseline="-250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baseline="-25000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[m]</a:t>
            </a:r>
            <a:r>
              <a:rPr lang="en-US" dirty="0">
                <a:solidFill>
                  <a:srgbClr val="A50021"/>
                </a:solidFill>
              </a:rPr>
              <a:t> |</a:t>
            </a:r>
            <a:r>
              <a:rPr lang="en-US" dirty="0" smtClean="0">
                <a:solidFill>
                  <a:srgbClr val="A50021"/>
                </a:solidFill>
              </a:rPr>
              <a:t>H[c]|</a:t>
            </a:r>
            <a:r>
              <a:rPr lang="en-US" baseline="30000" dirty="0" smtClean="0">
                <a:solidFill>
                  <a:srgbClr val="A50021"/>
                </a:solidFill>
              </a:rPr>
              <a:t>p</a:t>
            </a:r>
            <a:r>
              <a:rPr lang="en-US" dirty="0" smtClean="0">
                <a:solidFill>
                  <a:srgbClr val="A50021"/>
                </a:solidFill>
              </a:rPr>
              <a:t>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(1) *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endParaRPr lang="en-US" dirty="0" smtClean="0"/>
          </a:p>
          <a:p>
            <a:r>
              <a:rPr lang="en-US" dirty="0" smtClean="0"/>
              <a:t>Consider a hash table 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dirty="0" smtClean="0"/>
              <a:t>, and the cell 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where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 falls into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i*</a:t>
            </a:r>
            <a:r>
              <a:rPr lang="en-US" dirty="0" smtClean="0"/>
              <a:t> which maximizes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*</a:t>
            </a:r>
          </a:p>
          <a:p>
            <a:r>
              <a:rPr lang="en-US" dirty="0" smtClean="0"/>
              <a:t>How much “extra stuff” is there?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= (H(c)-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= (∑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j≠i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j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[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jc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E[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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∑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j≠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y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[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jc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=∑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j≠i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y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j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 m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||y||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/m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Symbol"/>
              </a:rPr>
              <a:t>We have: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u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||y||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 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E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u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[1/u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2/p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* </a:t>
            </a:r>
            <a:r>
              <a:rPr lang="en-US" dirty="0" smtClean="0">
                <a:solidFill>
                  <a:srgbClr val="C00000"/>
                </a:solidFill>
              </a:rPr>
              <a:t>||</a:t>
            </a:r>
            <a:r>
              <a:rPr lang="en-US" dirty="0">
                <a:solidFill>
                  <a:srgbClr val="C00000"/>
                </a:solidFill>
              </a:rPr>
              <a:t>x||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 O(</a:t>
            </a:r>
            <a:r>
              <a:rPr lang="en-US" dirty="0" smtClean="0">
                <a:solidFill>
                  <a:srgbClr val="C00000"/>
                </a:solidFill>
              </a:rPr>
              <a:t>log n) * ||x||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||x||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 n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1-2/p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||x||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endParaRPr lang="en-US" baseline="30000" dirty="0" smtClean="0">
              <a:solidFill>
                <a:schemeClr val="tx1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Symbol"/>
              </a:rPr>
              <a:t>By Markov’s: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 M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2/p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O(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baseline="30000" dirty="0" smtClean="0">
                <a:solidFill>
                  <a:srgbClr val="C00000"/>
                </a:solidFill>
              </a:rPr>
              <a:t>1-2/p 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log n) / m </a:t>
            </a: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 err="1" smtClean="0">
                <a:solidFill>
                  <a:schemeClr val="tx1"/>
                </a:solidFill>
              </a:rPr>
              <a:t>prob</a:t>
            </a:r>
            <a:r>
              <a:rPr lang="en-US" dirty="0" smtClean="0">
                <a:solidFill>
                  <a:srgbClr val="C00000"/>
                </a:solidFill>
              </a:rPr>
              <a:t> 0.9.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300" dirty="0" smtClean="0">
                <a:solidFill>
                  <a:schemeClr val="tx1"/>
                </a:solidFill>
                <a:sym typeface="Symbol"/>
              </a:rPr>
              <a:t>Choose </a:t>
            </a:r>
            <a:r>
              <a:rPr lang="en-US" sz="2300" dirty="0" smtClean="0">
                <a:solidFill>
                  <a:srgbClr val="A50021"/>
                </a:solidFill>
                <a:sym typeface="Symbol"/>
              </a:rPr>
              <a:t>m </a:t>
            </a:r>
            <a:r>
              <a:rPr lang="en-US" sz="2300" dirty="0" err="1" smtClean="0">
                <a:solidFill>
                  <a:schemeClr val="tx1"/>
                </a:solidFill>
                <a:sym typeface="Symbol"/>
              </a:rPr>
              <a:t>s.t.</a:t>
            </a:r>
            <a:r>
              <a:rPr lang="en-US" sz="2300" dirty="0" smtClean="0">
                <a:solidFill>
                  <a:srgbClr val="A50021"/>
                </a:solidFill>
                <a:sym typeface="Symbol"/>
              </a:rPr>
              <a:t> </a:t>
            </a:r>
            <a:r>
              <a:rPr lang="en-US" sz="2300" dirty="0">
                <a:solidFill>
                  <a:srgbClr val="C00000"/>
                </a:solidFill>
                <a:sym typeface="Symbol"/>
              </a:rPr>
              <a:t>O(</a:t>
            </a:r>
            <a:r>
              <a:rPr lang="en-US" sz="2300" dirty="0">
                <a:solidFill>
                  <a:srgbClr val="C00000"/>
                </a:solidFill>
              </a:rPr>
              <a:t>n</a:t>
            </a:r>
            <a:r>
              <a:rPr lang="en-US" sz="2300" baseline="30000" dirty="0">
                <a:solidFill>
                  <a:srgbClr val="C00000"/>
                </a:solidFill>
              </a:rPr>
              <a:t>1-2/p </a:t>
            </a:r>
            <a:r>
              <a:rPr lang="en-US" sz="2300" dirty="0">
                <a:solidFill>
                  <a:srgbClr val="C00000"/>
                </a:solidFill>
              </a:rPr>
              <a:t>*</a:t>
            </a:r>
            <a:r>
              <a:rPr lang="en-US" sz="23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300" dirty="0" smtClean="0">
                <a:solidFill>
                  <a:srgbClr val="C00000"/>
                </a:solidFill>
              </a:rPr>
              <a:t>log </a:t>
            </a:r>
            <a:r>
              <a:rPr lang="en-US" sz="2300" dirty="0">
                <a:solidFill>
                  <a:srgbClr val="C00000"/>
                </a:solidFill>
              </a:rPr>
              <a:t>n) / </a:t>
            </a:r>
            <a:r>
              <a:rPr lang="en-US" sz="2300" dirty="0" smtClean="0">
                <a:solidFill>
                  <a:srgbClr val="C00000"/>
                </a:solidFill>
              </a:rPr>
              <a:t>m</a:t>
            </a:r>
            <a:r>
              <a:rPr lang="en-US" sz="23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&lt; 1 / 5log n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300" dirty="0" smtClean="0">
                <a:sym typeface="Symbol"/>
              </a:rPr>
              <a:t>Then: 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(H(c))</a:t>
            </a:r>
            <a:r>
              <a:rPr lang="en-US" sz="2300" baseline="30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 = (</a:t>
            </a:r>
            <a:r>
              <a:rPr lang="en-US" sz="2300" dirty="0" err="1" smtClean="0">
                <a:solidFill>
                  <a:srgbClr val="C00000"/>
                </a:solidFill>
                <a:sym typeface="Symbol"/>
              </a:rPr>
              <a:t>y</a:t>
            </a:r>
            <a:r>
              <a:rPr lang="en-US" sz="2300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sz="2300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)</a:t>
            </a:r>
            <a:r>
              <a:rPr lang="en-US" sz="2400" baseline="30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 = 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(1)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* M.</a:t>
            </a:r>
            <a:endParaRPr lang="en-US" sz="2300" dirty="0" smtClean="0">
              <a:sym typeface="Symbo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8063707"/>
              </p:ext>
            </p:extLst>
          </p:nvPr>
        </p:nvGraphicFramePr>
        <p:xfrm>
          <a:off x="5943600" y="1084272"/>
          <a:ext cx="1828800" cy="100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0064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23906" y="1265217"/>
            <a:ext cx="5196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A50021"/>
                </a:solidFill>
              </a:rPr>
              <a:t>H=</a:t>
            </a:r>
            <a:endParaRPr lang="en-US" sz="2000" dirty="0">
              <a:solidFill>
                <a:srgbClr val="A5002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010400" y="1465272"/>
            <a:ext cx="762000" cy="685800"/>
          </a:xfrm>
          <a:prstGeom prst="ellipse">
            <a:avLst/>
          </a:prstGeom>
          <a:noFill/>
          <a:ln w="50800" cmpd="sng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2819400"/>
            <a:ext cx="177163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A50021"/>
                </a:solidFill>
              </a:rPr>
              <a:t>y</a:t>
            </a:r>
            <a:r>
              <a:rPr lang="en-US" sz="2000" baseline="-25000" dirty="0" err="1" smtClean="0">
                <a:solidFill>
                  <a:srgbClr val="A50021"/>
                </a:solidFill>
              </a:rPr>
              <a:t>i</a:t>
            </a:r>
            <a:r>
              <a:rPr lang="en-US" sz="2000" dirty="0" smtClean="0">
                <a:solidFill>
                  <a:srgbClr val="A50021"/>
                </a:solidFill>
              </a:rPr>
              <a:t> </a:t>
            </a:r>
            <a:r>
              <a:rPr lang="en-US" sz="2000" dirty="0">
                <a:solidFill>
                  <a:srgbClr val="A50021"/>
                </a:solidFill>
              </a:rPr>
              <a:t>= x</a:t>
            </a:r>
            <a:r>
              <a:rPr lang="en-US" sz="2000" baseline="-25000" dirty="0">
                <a:solidFill>
                  <a:srgbClr val="A50021"/>
                </a:solidFill>
              </a:rPr>
              <a:t>i</a:t>
            </a:r>
            <a:r>
              <a:rPr lang="en-US" sz="2000" dirty="0">
                <a:solidFill>
                  <a:srgbClr val="A50021"/>
                </a:solidFill>
              </a:rPr>
              <a:t> * </a:t>
            </a:r>
            <a:r>
              <a:rPr lang="en-US" sz="2000" dirty="0" err="1">
                <a:solidFill>
                  <a:srgbClr val="A50021"/>
                </a:solidFill>
              </a:rPr>
              <a:t>r</a:t>
            </a:r>
            <a:r>
              <a:rPr lang="en-US" sz="2000" baseline="-25000" dirty="0" err="1">
                <a:solidFill>
                  <a:srgbClr val="A50021"/>
                </a:solidFill>
              </a:rPr>
              <a:t>i</a:t>
            </a:r>
            <a:r>
              <a:rPr lang="en-US" sz="2000" dirty="0">
                <a:solidFill>
                  <a:srgbClr val="A50021"/>
                </a:solidFill>
              </a:rPr>
              <a:t> / </a:t>
            </a:r>
            <a:r>
              <a:rPr lang="en-US" sz="2000" dirty="0" smtClean="0">
                <a:solidFill>
                  <a:srgbClr val="A50021"/>
                </a:solidFill>
              </a:rPr>
              <a:t>u</a:t>
            </a:r>
            <a:r>
              <a:rPr lang="en-US" sz="2000" baseline="-25000" dirty="0" smtClean="0">
                <a:solidFill>
                  <a:srgbClr val="A50021"/>
                </a:solidFill>
              </a:rPr>
              <a:t>i</a:t>
            </a:r>
            <a:r>
              <a:rPr lang="en-US" sz="2000" baseline="30000" dirty="0" smtClean="0">
                <a:solidFill>
                  <a:srgbClr val="A50021"/>
                </a:solidFill>
              </a:rPr>
              <a:t>1/p</a:t>
            </a:r>
          </a:p>
          <a:p>
            <a:r>
              <a:rPr lang="en-US" sz="2000" dirty="0" smtClean="0"/>
              <a:t>where </a:t>
            </a:r>
            <a:r>
              <a:rPr lang="en-US" sz="2000" dirty="0" err="1" smtClean="0">
                <a:solidFill>
                  <a:srgbClr val="A50021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A50021"/>
                </a:solidFill>
              </a:rPr>
              <a:t>i</a:t>
            </a:r>
            <a:r>
              <a:rPr lang="en-US" sz="2000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sz="2000" dirty="0">
                <a:solidFill>
                  <a:srgbClr val="A50021"/>
                </a:solidFill>
              </a:rPr>
              <a:t>{±1</a:t>
            </a:r>
            <a:r>
              <a:rPr lang="en-US" sz="2000" dirty="0" smtClean="0">
                <a:solidFill>
                  <a:srgbClr val="A50021"/>
                </a:solidFill>
              </a:rPr>
              <a:t>}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4329668"/>
              </p:ext>
            </p:extLst>
          </p:nvPr>
        </p:nvGraphicFramePr>
        <p:xfrm>
          <a:off x="5219700" y="76200"/>
          <a:ext cx="3886200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5600700" y="457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210300" y="457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134100" y="4572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353300" y="4572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658100" y="4572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819900" y="4572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62500" y="76200"/>
            <a:ext cx="461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x=</a:t>
            </a:r>
          </a:p>
        </p:txBody>
      </p:sp>
    </p:spTree>
    <p:extLst>
      <p:ext uri="{BB962C8B-B14F-4D97-AF65-F5344CB8AC3E}">
        <p14:creationId xmlns:p14="http://schemas.microsoft.com/office/powerpoint/2010/main" xmlns="" val="26462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done?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5105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No</a:t>
                </a:r>
              </a:p>
              <a:p>
                <a:pPr lvl="1"/>
                <a:r>
                  <a:rPr lang="en-US" dirty="0" smtClean="0"/>
                  <a:t>Need to show that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|H(c)|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/>
                  <a:t> is small for all other cells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c</a:t>
                </a:r>
              </a:p>
              <a:p>
                <a:r>
                  <a:rPr lang="en-US" dirty="0" smtClean="0"/>
                  <a:t>Divide all other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i≠i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*</a:t>
                </a:r>
                <a:r>
                  <a:rPr lang="en-US" dirty="0" smtClean="0"/>
                  <a:t> into two groups:</a:t>
                </a:r>
              </a:p>
              <a:p>
                <a:pPr lvl="1"/>
                <a:r>
                  <a:rPr lang="en-US" dirty="0" smtClean="0"/>
                  <a:t>Big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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M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1/p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/ log n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Small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 &lt; M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1/p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/ log n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Analyze each separately:</a:t>
                </a:r>
              </a:p>
              <a:p>
                <a:pPr lvl="1"/>
                <a:r>
                  <a:rPr lang="en-US" dirty="0" smtClean="0"/>
                  <a:t>Big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there are few of them,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log</a:t>
                </a:r>
                <a:r>
                  <a:rPr lang="en-US" baseline="30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n &lt;&lt;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rad>
                  </m:oMath>
                </a14:m>
                <a:r>
                  <a:rPr lang="en-US" dirty="0" smtClean="0"/>
                  <a:t>, hence don’t collide (with 99% probability)</a:t>
                </a:r>
              </a:p>
              <a:p>
                <a:pPr lvl="1"/>
                <a:r>
                  <a:rPr lang="en-US" dirty="0" smtClean="0"/>
                  <a:t>Small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exactly same analysis on </a:t>
                </a:r>
                <a:r>
                  <a:rPr lang="en-US" dirty="0"/>
                  <a:t>“extra stuff</a:t>
                </a:r>
                <a:r>
                  <a:rPr lang="en-US" dirty="0" smtClean="0"/>
                  <a:t>” applies:</a:t>
                </a:r>
              </a:p>
              <a:p>
                <a:pPr lvl="2"/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E[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] =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(∑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j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sym typeface="Symbol"/>
                  </a:rPr>
                  <a:t>y</a:t>
                </a:r>
                <a:r>
                  <a:rPr lang="en-US" baseline="-25000" dirty="0" err="1">
                    <a:solidFill>
                      <a:srgbClr val="C00000"/>
                    </a:solidFill>
                    <a:sym typeface="Symbol"/>
                  </a:rPr>
                  <a:t>j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 * [</a:t>
                </a:r>
                <a:r>
                  <a:rPr lang="en-US" dirty="0" err="1">
                    <a:solidFill>
                      <a:srgbClr val="C00000"/>
                    </a:solidFill>
                    <a:sym typeface="Symbol"/>
                  </a:rPr>
                  <a:t>jc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])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&lt; M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2/p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/ 5log n</a:t>
                </a:r>
              </a:p>
              <a:p>
                <a:pPr lvl="2"/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Good concentration since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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composed of terms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O(M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1/p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/ log n)</a:t>
                </a:r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.</a:t>
                </a:r>
                <a:endParaRPr lang="en-US" dirty="0">
                  <a:solidFill>
                    <a:schemeClr val="tx2"/>
                  </a:solidFill>
                  <a:sym typeface="Symbol"/>
                </a:endParaRPr>
              </a:p>
              <a:p>
                <a:pPr lvl="2"/>
                <a:r>
                  <a:rPr lang="en-US" dirty="0">
                    <a:solidFill>
                      <a:schemeClr val="tx2"/>
                    </a:solidFill>
                  </a:rPr>
                  <a:t>U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sing Bernstein inequality: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|&lt;0.3M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1/p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with high probability</a:t>
                </a:r>
                <a:endParaRPr lang="en-US" dirty="0" smtClean="0">
                  <a:solidFill>
                    <a:schemeClr val="tx2"/>
                  </a:solidFill>
                </a:endParaRPr>
              </a:p>
              <a:p>
                <a:pPr marL="274320" lvl="1">
                  <a:spcBef>
                    <a:spcPts val="600"/>
                  </a:spcBef>
                  <a:buClr>
                    <a:schemeClr val="accent1"/>
                  </a:buClr>
                </a:pPr>
                <a:r>
                  <a:rPr lang="en-US" dirty="0" smtClean="0">
                    <a:solidFill>
                      <a:schemeClr val="tx1"/>
                    </a:solidFill>
                  </a:rPr>
                  <a:t>Yes: showed </a:t>
                </a:r>
                <a:r>
                  <a:rPr lang="en-US" dirty="0" err="1">
                    <a:solidFill>
                      <a:srgbClr val="A50021"/>
                    </a:solidFill>
                  </a:rPr>
                  <a:t>max</a:t>
                </a:r>
                <a:r>
                  <a:rPr lang="en-US" baseline="-25000" dirty="0" err="1">
                    <a:solidFill>
                      <a:srgbClr val="A50021"/>
                    </a:solidFill>
                  </a:rPr>
                  <a:t>j</a:t>
                </a:r>
                <a:r>
                  <a:rPr lang="en-US" baseline="-25000" dirty="0">
                    <a:solidFill>
                      <a:srgbClr val="A50021"/>
                    </a:solidFill>
                    <a:cs typeface="Arial" charset="0"/>
                    <a:sym typeface="Symbol" pitchFamily="18" charset="2"/>
                  </a:rPr>
                  <a:t>[m]</a:t>
                </a:r>
                <a:r>
                  <a:rPr lang="en-US" dirty="0">
                    <a:solidFill>
                      <a:srgbClr val="A50021"/>
                    </a:solidFill>
                  </a:rPr>
                  <a:t> |H[j]|</a:t>
                </a:r>
                <a:r>
                  <a:rPr lang="en-US" baseline="30000" dirty="0">
                    <a:solidFill>
                      <a:srgbClr val="A50021"/>
                    </a:solidFill>
                  </a:rPr>
                  <a:t>p</a:t>
                </a:r>
                <a:r>
                  <a:rPr lang="en-US" dirty="0">
                    <a:solidFill>
                      <a:srgbClr val="A50021"/>
                    </a:solidFill>
                  </a:rPr>
                  <a:t> =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(1) *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M =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(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||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x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||</a:t>
                </a:r>
                <a:r>
                  <a:rPr lang="en-US" baseline="-25000" dirty="0" err="1">
                    <a:solidFill>
                      <a:srgbClr val="C00000"/>
                    </a:solidFill>
                    <a:sym typeface="Symbol"/>
                  </a:rPr>
                  <a:t>p</a:t>
                </a:r>
                <a:r>
                  <a:rPr lang="en-US" baseline="30000" dirty="0" err="1">
                    <a:solidFill>
                      <a:srgbClr val="C00000"/>
                    </a:solidFill>
                    <a:sym typeface="Symbol"/>
                  </a:rPr>
                  <a:t>p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</a:t>
                </a:r>
                <a:r>
                  <a:rPr lang="en-US" dirty="0" smtClean="0">
                    <a:solidFill>
                      <a:schemeClr val="tx1"/>
                    </a:solidFill>
                    <a:sym typeface="Symbol"/>
                  </a:rPr>
                  <a:t> (w/ 2/3 </a:t>
                </a:r>
                <a:r>
                  <a:rPr lang="en-US" dirty="0" err="1" smtClean="0">
                    <a:solidFill>
                      <a:schemeClr val="tx1"/>
                    </a:solidFill>
                    <a:sym typeface="Symbol"/>
                  </a:rPr>
                  <a:t>prob</a:t>
                </a:r>
                <a:r>
                  <a:rPr lang="en-US" dirty="0" smtClean="0">
                    <a:solidFill>
                      <a:schemeClr val="tx1"/>
                    </a:solidFill>
                    <a:sym typeface="Symbol"/>
                  </a:rPr>
                  <a:t>)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5105400"/>
              </a:xfrm>
              <a:blipFill rotWithShape="1">
                <a:blip r:embed="rId2" cstate="print"/>
                <a:stretch>
                  <a:fillRect l="-593" t="-1790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0340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49371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Weak </a:t>
            </a:r>
            <a:r>
              <a:rPr lang="en-US" sz="2400" dirty="0">
                <a:solidFill>
                  <a:srgbClr val="FF0000"/>
                </a:solidFill>
              </a:rPr>
              <a:t>embedding</a:t>
            </a:r>
            <a:r>
              <a:rPr lang="en-US" sz="2400" dirty="0"/>
              <a:t> of </a:t>
            </a:r>
            <a:r>
              <a:rPr lang="en-US" sz="2400" dirty="0" err="1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sz="2400" baseline="-25000" dirty="0" err="1">
                <a:solidFill>
                  <a:srgbClr val="A50021"/>
                </a:solidFill>
              </a:rPr>
              <a:t>p</a:t>
            </a:r>
            <a:r>
              <a:rPr lang="en-US" sz="2400" baseline="30000" dirty="0" err="1">
                <a:solidFill>
                  <a:srgbClr val="A50021"/>
                </a:solidFill>
              </a:rPr>
              <a:t>n</a:t>
            </a:r>
            <a:r>
              <a:rPr lang="en-US" sz="2400" baseline="-250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into </a:t>
            </a:r>
            <a:r>
              <a:rPr lang="en-US" sz="2400" dirty="0" err="1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sz="2400" baseline="-25000" dirty="0" err="1">
                <a:solidFill>
                  <a:srgbClr val="A50021"/>
                </a:solidFill>
              </a:rPr>
              <a:t>∞</a:t>
            </a:r>
            <a:r>
              <a:rPr lang="en-US" sz="2400" baseline="30000" dirty="0" err="1">
                <a:solidFill>
                  <a:srgbClr val="A50021"/>
                </a:solidFill>
              </a:rPr>
              <a:t>m</a:t>
            </a:r>
            <a:r>
              <a:rPr lang="en-US" sz="2400" baseline="300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of </a:t>
            </a:r>
            <a:r>
              <a:rPr lang="en-US" sz="2400" dirty="0" smtClean="0"/>
              <a:t>dimension </a:t>
            </a:r>
            <a:r>
              <a:rPr lang="en-US" sz="2400" dirty="0">
                <a:solidFill>
                  <a:srgbClr val="A50021"/>
                </a:solidFill>
              </a:rPr>
              <a:t>m=O(n</a:t>
            </a:r>
            <a:r>
              <a:rPr lang="en-US" sz="2400" baseline="30000" dirty="0">
                <a:solidFill>
                  <a:srgbClr val="A50021"/>
                </a:solidFill>
              </a:rPr>
              <a:t>1-2/p</a:t>
            </a:r>
            <a:r>
              <a:rPr lang="en-US" sz="2400" dirty="0">
                <a:solidFill>
                  <a:srgbClr val="A50021"/>
                </a:solidFill>
              </a:rPr>
              <a:t> </a:t>
            </a:r>
            <a:r>
              <a:rPr lang="en-US" sz="2400" dirty="0" smtClean="0">
                <a:solidFill>
                  <a:srgbClr val="A50021"/>
                </a:solidFill>
              </a:rPr>
              <a:t>log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 </a:t>
            </a:r>
            <a:r>
              <a:rPr lang="en-US" sz="2400" dirty="0">
                <a:solidFill>
                  <a:srgbClr val="A50021"/>
                </a:solidFill>
              </a:rPr>
              <a:t>n</a:t>
            </a:r>
            <a:r>
              <a:rPr lang="en-US" sz="2400" dirty="0" smtClean="0">
                <a:solidFill>
                  <a:srgbClr val="A50021"/>
                </a:solidFill>
              </a:rPr>
              <a:t>), </a:t>
            </a:r>
            <a:r>
              <a:rPr lang="en-US" sz="2400" dirty="0" smtClean="0"/>
              <a:t>with</a:t>
            </a:r>
            <a:r>
              <a:rPr lang="en-US" sz="2400" dirty="0" smtClean="0">
                <a:solidFill>
                  <a:srgbClr val="A50021"/>
                </a:solidFill>
              </a:rPr>
              <a:t> O(1) </a:t>
            </a:r>
            <a:r>
              <a:rPr lang="en-US" sz="2400" dirty="0" smtClean="0"/>
              <a:t>distortion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Weak since works with probability (say) 2/3</a:t>
            </a:r>
            <a:endParaRPr lang="en-US" sz="2100" dirty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Randomness: uses a lot of randomness (bad for streaming), but can reduce using couple more ideas</a:t>
            </a:r>
          </a:p>
          <a:p>
            <a:pPr eaLnBrk="1" hangingPunct="1">
              <a:lnSpc>
                <a:spcPct val="90000"/>
              </a:lnSpc>
            </a:pPr>
            <a:endParaRPr lang="en-US" sz="2500" dirty="0" smtClean="0">
              <a:cs typeface="Arial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Same algorithm for all </a:t>
            </a:r>
            <a:r>
              <a:rPr lang="en-US" sz="25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500" dirty="0" smtClean="0">
                <a:cs typeface="Arial" charset="0"/>
                <a:sym typeface="Symbol" pitchFamily="18" charset="2"/>
              </a:rPr>
              <a:t>-moments,  including </a:t>
            </a:r>
            <a:r>
              <a:rPr lang="en-US" sz="25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500" dirty="0" smtClean="0">
                <a:solidFill>
                  <a:srgbClr val="A50021"/>
                </a:solidFill>
              </a:rPr>
              <a:t>≤2</a:t>
            </a:r>
            <a:endParaRPr lang="en-US" sz="2500" dirty="0" smtClean="0">
              <a:cs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For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p&gt;2</a:t>
            </a:r>
            <a:r>
              <a:rPr lang="en-US" sz="2200" dirty="0" smtClean="0">
                <a:cs typeface="Arial" charset="0"/>
                <a:sym typeface="Symbol" pitchFamily="18" charset="2"/>
              </a:rPr>
              <a:t>, gives best space bounds </a:t>
            </a:r>
            <a:r>
              <a:rPr lang="en-US" sz="1900" dirty="0" smtClean="0">
                <a:solidFill>
                  <a:srgbClr val="000066"/>
                </a:solidFill>
                <a:cs typeface="Arial" charset="0"/>
                <a:sym typeface="Symbol" pitchFamily="18" charset="2"/>
              </a:rPr>
              <a:t>[AMS96, IW05, BGKS06, BO10]</a:t>
            </a:r>
            <a:r>
              <a:rPr lang="en-US" sz="1900" dirty="0" smtClean="0">
                <a:solidFill>
                  <a:srgbClr val="000066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A50021"/>
                </a:solidFill>
              </a:rPr>
              <a:t>p≤2</a:t>
            </a:r>
            <a:r>
              <a:rPr lang="en-US" sz="2200" dirty="0" smtClean="0"/>
              <a:t>, better bounds are known </a:t>
            </a:r>
            <a:r>
              <a:rPr lang="en-US" sz="1900" dirty="0" smtClean="0">
                <a:solidFill>
                  <a:srgbClr val="000066"/>
                </a:solidFill>
              </a:rPr>
              <a:t>[AMS96, I00, GC07, Li08, NW10, KNW10, KNPW11]</a:t>
            </a:r>
            <a:endParaRPr lang="en-US" sz="1900" dirty="0" smtClean="0">
              <a:solidFill>
                <a:srgbClr val="000066"/>
              </a:solidFill>
              <a:cs typeface="Arial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Algorithms for mixed norms </a:t>
            </a:r>
            <a:r>
              <a:rPr lang="en-US" sz="25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(</a:t>
            </a:r>
            <a:r>
              <a:rPr lang="en-US" sz="2500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sz="25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5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 of </a:t>
            </a:r>
            <a:r>
              <a:rPr lang="en-US" sz="25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sz="25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)</a:t>
            </a:r>
            <a:r>
              <a:rPr lang="en-US" sz="22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000066"/>
                </a:solidFill>
                <a:cs typeface="Arial" charset="0"/>
                <a:sym typeface="Symbol" pitchFamily="18" charset="2"/>
              </a:rPr>
              <a:t>[CM05, GBD08, JW09]</a:t>
            </a:r>
            <a:r>
              <a:rPr lang="en-US" sz="22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space bounded by (</a:t>
            </a:r>
            <a:r>
              <a:rPr lang="en-US" sz="2200" dirty="0" err="1" smtClean="0">
                <a:cs typeface="Arial" charset="0"/>
                <a:sym typeface="Symbol" pitchFamily="18" charset="2"/>
              </a:rPr>
              <a:t>Rademacher</a:t>
            </a:r>
            <a:r>
              <a:rPr lang="en-US" sz="2200" dirty="0" smtClean="0">
                <a:cs typeface="Arial" charset="0"/>
                <a:sym typeface="Symbol" pitchFamily="18" charset="2"/>
              </a:rPr>
              <a:t>)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200" dirty="0" smtClean="0">
                <a:cs typeface="Arial" charset="0"/>
                <a:sym typeface="Symbol" pitchFamily="18" charset="2"/>
              </a:rPr>
              <a:t>-type constant</a:t>
            </a:r>
          </a:p>
          <a:p>
            <a:pPr>
              <a:lnSpc>
                <a:spcPct val="90000"/>
              </a:lnSpc>
            </a:pPr>
            <a:endParaRPr lang="en-US" sz="2500" dirty="0">
              <a:cs typeface="Arial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PSL inspired by </a:t>
            </a:r>
            <a:r>
              <a:rPr lang="en-US" sz="2500" dirty="0" smtClean="0">
                <a:solidFill>
                  <a:srgbClr val="0070C0"/>
                </a:solidFill>
                <a:cs typeface="Arial" charset="0"/>
                <a:sym typeface="Symbol" pitchFamily="18" charset="2"/>
              </a:rPr>
              <a:t>[IW05]</a:t>
            </a:r>
            <a:r>
              <a:rPr lang="en-US" sz="2500" dirty="0" smtClean="0">
                <a:cs typeface="Arial" charset="0"/>
                <a:sym typeface="Symbol" pitchFamily="18" charset="2"/>
              </a:rPr>
              <a:t>, related to </a:t>
            </a:r>
            <a:r>
              <a:rPr lang="en-US" sz="2500" i="1" dirty="0" smtClean="0">
                <a:cs typeface="Arial" charset="0"/>
                <a:sym typeface="Symbol" pitchFamily="18" charset="2"/>
              </a:rPr>
              <a:t>Priority</a:t>
            </a:r>
            <a:r>
              <a:rPr lang="en-US" sz="2500" dirty="0" smtClean="0">
                <a:cs typeface="Arial" charset="0"/>
                <a:sym typeface="Symbol" pitchFamily="18" charset="2"/>
              </a:rPr>
              <a:t> Sampling </a:t>
            </a:r>
            <a:r>
              <a:rPr lang="en-US" sz="2500" dirty="0" smtClean="0">
                <a:solidFill>
                  <a:srgbClr val="0070C0"/>
                </a:solidFill>
                <a:cs typeface="Arial" charset="0"/>
                <a:sym typeface="Symbol" pitchFamily="18" charset="2"/>
              </a:rPr>
              <a:t>[DLT04]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 smtClean="0">
              <a:cs typeface="Arial" charset="0"/>
              <a:sym typeface="Symbol" pitchFamily="18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6552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[AMS96] N. </a:t>
            </a:r>
            <a:r>
              <a:rPr lang="en-US" dirty="0" err="1" smtClean="0"/>
              <a:t>Alon</a:t>
            </a:r>
            <a:r>
              <a:rPr lang="en-US" dirty="0" smtClean="0"/>
              <a:t>, Y. </a:t>
            </a:r>
            <a:r>
              <a:rPr lang="en-US" dirty="0" err="1" smtClean="0"/>
              <a:t>Matias</a:t>
            </a:r>
            <a:r>
              <a:rPr lang="en-US" dirty="0" smtClean="0"/>
              <a:t>, M. </a:t>
            </a:r>
            <a:r>
              <a:rPr lang="en-US" dirty="0" err="1" smtClean="0"/>
              <a:t>Szegedy</a:t>
            </a:r>
            <a:r>
              <a:rPr lang="en-US" dirty="0" smtClean="0"/>
              <a:t>. The space complexity of approximating the frequency moments. STOC96. JCSS 1999.</a:t>
            </a:r>
          </a:p>
          <a:p>
            <a:r>
              <a:rPr lang="en-US" dirty="0" smtClean="0"/>
              <a:t>[IW03] P. </a:t>
            </a:r>
            <a:r>
              <a:rPr lang="en-US" dirty="0" err="1" smtClean="0"/>
              <a:t>Indyk</a:t>
            </a:r>
            <a:r>
              <a:rPr lang="en-US" dirty="0" smtClean="0"/>
              <a:t>, D. Woodruff. Tight lower bounds for the </a:t>
            </a:r>
            <a:r>
              <a:rPr lang="en-US" dirty="0"/>
              <a:t>d</a:t>
            </a:r>
            <a:r>
              <a:rPr lang="en-US" dirty="0" smtClean="0"/>
              <a:t>istinct elements problem. FOCS03.</a:t>
            </a:r>
          </a:p>
          <a:p>
            <a:r>
              <a:rPr lang="en-US" dirty="0" smtClean="0"/>
              <a:t>[SS02] M. Saks, X. Sun. Space lower bounds for distance approximation in the data stream model. STOC02.</a:t>
            </a:r>
          </a:p>
          <a:p>
            <a:r>
              <a:rPr lang="en-US" dirty="0" smtClean="0"/>
              <a:t>[BJKS03] Z. Bar-</a:t>
            </a:r>
            <a:r>
              <a:rPr lang="en-US" dirty="0" err="1" smtClean="0"/>
              <a:t>Yossef</a:t>
            </a:r>
            <a:r>
              <a:rPr lang="en-US" dirty="0" smtClean="0"/>
              <a:t>, TS </a:t>
            </a:r>
            <a:r>
              <a:rPr lang="en-US" dirty="0" err="1" smtClean="0"/>
              <a:t>Jayram</a:t>
            </a:r>
            <a:r>
              <a:rPr lang="en-US" dirty="0" smtClean="0"/>
              <a:t>, R. Kumar, D. </a:t>
            </a:r>
            <a:r>
              <a:rPr lang="en-US" dirty="0" err="1" smtClean="0"/>
              <a:t>Sivakumar</a:t>
            </a:r>
            <a:r>
              <a:rPr lang="en-US" dirty="0" smtClean="0"/>
              <a:t>. An information statistics approach to data stream and communication complexity. JCSS 2004.</a:t>
            </a:r>
          </a:p>
          <a:p>
            <a:r>
              <a:rPr lang="en-US" dirty="0" smtClean="0"/>
              <a:t>[CKS03] A. </a:t>
            </a:r>
            <a:r>
              <a:rPr lang="en-US" dirty="0" err="1" smtClean="0"/>
              <a:t>Chakrabarti</a:t>
            </a:r>
            <a:r>
              <a:rPr lang="en-US" dirty="0" smtClean="0"/>
              <a:t>, S. </a:t>
            </a:r>
            <a:r>
              <a:rPr lang="en-US" dirty="0" err="1" smtClean="0"/>
              <a:t>Khot</a:t>
            </a:r>
            <a:r>
              <a:rPr lang="en-US" dirty="0" smtClean="0"/>
              <a:t>, X. Sun. Near-optimal lower bounds on the multi-party communication complexity of set </a:t>
            </a:r>
            <a:r>
              <a:rPr lang="en-US" dirty="0" err="1" smtClean="0"/>
              <a:t>disjointness</a:t>
            </a:r>
            <a:r>
              <a:rPr lang="en-US" dirty="0" smtClean="0"/>
              <a:t>. CCC03.</a:t>
            </a:r>
          </a:p>
          <a:p>
            <a:r>
              <a:rPr lang="en-US" dirty="0" smtClean="0"/>
              <a:t>[IW05] P. </a:t>
            </a:r>
            <a:r>
              <a:rPr lang="en-US" dirty="0" err="1" smtClean="0"/>
              <a:t>Indyk</a:t>
            </a:r>
            <a:r>
              <a:rPr lang="en-US" dirty="0" smtClean="0"/>
              <a:t>, D. Woodruff. Optimal approximations of the frequency moments of data streams. STOC05.</a:t>
            </a:r>
          </a:p>
          <a:p>
            <a:r>
              <a:rPr lang="en-US" dirty="0" smtClean="0"/>
              <a:t>[BGKS06] L. </a:t>
            </a:r>
            <a:r>
              <a:rPr lang="en-US" dirty="0" err="1" smtClean="0"/>
              <a:t>Bhuvanagiri</a:t>
            </a:r>
            <a:r>
              <a:rPr lang="en-US" dirty="0" smtClean="0"/>
              <a:t>, S. </a:t>
            </a:r>
            <a:r>
              <a:rPr lang="en-US" dirty="0" err="1" smtClean="0"/>
              <a:t>Ganguly</a:t>
            </a:r>
            <a:r>
              <a:rPr lang="en-US" dirty="0" smtClean="0"/>
              <a:t>, D. </a:t>
            </a:r>
            <a:r>
              <a:rPr lang="en-US" dirty="0" err="1" smtClean="0"/>
              <a:t>Kesh</a:t>
            </a:r>
            <a:r>
              <a:rPr lang="en-US" dirty="0" smtClean="0"/>
              <a:t>, C. </a:t>
            </a:r>
            <a:r>
              <a:rPr lang="en-US" dirty="0" err="1" smtClean="0"/>
              <a:t>Saha</a:t>
            </a:r>
            <a:r>
              <a:rPr lang="en-US" dirty="0" smtClean="0"/>
              <a:t>. Simpler algorithm for estimating frequency moments of data streams. SODA06.</a:t>
            </a:r>
          </a:p>
          <a:p>
            <a:r>
              <a:rPr lang="en-US" dirty="0" smtClean="0"/>
              <a:t>[BO10] M. </a:t>
            </a:r>
            <a:r>
              <a:rPr lang="en-US" dirty="0" err="1" smtClean="0"/>
              <a:t>Braverman</a:t>
            </a:r>
            <a:r>
              <a:rPr lang="en-US" dirty="0" smtClean="0"/>
              <a:t>, R. </a:t>
            </a:r>
            <a:r>
              <a:rPr lang="en-US" dirty="0" err="1" smtClean="0"/>
              <a:t>Ostrovsky</a:t>
            </a:r>
            <a:r>
              <a:rPr lang="en-US" dirty="0" smtClean="0"/>
              <a:t>. Recursive sketching for </a:t>
            </a:r>
            <a:r>
              <a:rPr lang="en-US" dirty="0"/>
              <a:t>frequency moments.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arxiv.org/abs/1011.2571</a:t>
            </a:r>
            <a:endParaRPr lang="en-US" dirty="0" smtClean="0"/>
          </a:p>
          <a:p>
            <a:r>
              <a:rPr lang="en-US" dirty="0" smtClean="0"/>
              <a:t>[AKO11] A. </a:t>
            </a:r>
            <a:r>
              <a:rPr lang="en-US" dirty="0" err="1" smtClean="0"/>
              <a:t>Andoni</a:t>
            </a:r>
            <a:r>
              <a:rPr lang="en-US" dirty="0" smtClean="0"/>
              <a:t>, R. </a:t>
            </a:r>
            <a:r>
              <a:rPr lang="en-US" dirty="0" err="1" smtClean="0"/>
              <a:t>Krauthgamer</a:t>
            </a:r>
            <a:r>
              <a:rPr lang="en-US" dirty="0" smtClean="0"/>
              <a:t>, K. </a:t>
            </a:r>
            <a:r>
              <a:rPr lang="en-US" dirty="0" err="1" smtClean="0"/>
              <a:t>Onak</a:t>
            </a:r>
            <a:r>
              <a:rPr lang="en-US" dirty="0" smtClean="0"/>
              <a:t>. Streaming algorithms from precision sampling. </a:t>
            </a:r>
            <a:r>
              <a:rPr lang="en-US" dirty="0"/>
              <a:t>FOCS11.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arxiv.org/abs/1011.1263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477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Application: Streaming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3357107"/>
              </p:ext>
            </p:extLst>
          </p:nvPr>
        </p:nvGraphicFramePr>
        <p:xfrm>
          <a:off x="3048000" y="335280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pic>
        <p:nvPicPr>
          <p:cNvPr id="10260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76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78650" y="1143000"/>
            <a:ext cx="18240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53250" y="2574925"/>
            <a:ext cx="18224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53250" y="4800600"/>
            <a:ext cx="18224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08913" y="1939925"/>
            <a:ext cx="125253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96200" y="3657600"/>
            <a:ext cx="12525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81800" y="3124200"/>
            <a:ext cx="15382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80.97.56.20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81800" y="4213225"/>
            <a:ext cx="15382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80.97.56.20</a:t>
            </a:r>
          </a:p>
        </p:txBody>
      </p:sp>
      <p:graphicFrame>
        <p:nvGraphicFramePr>
          <p:cNvPr id="13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22807149"/>
              </p:ext>
            </p:extLst>
          </p:nvPr>
        </p:nvGraphicFramePr>
        <p:xfrm>
          <a:off x="3048000" y="3352800"/>
          <a:ext cx="3200400" cy="346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127.0.0.1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192.168.0.1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257.2.5.7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16.09.20.11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0268" name="TextBox 12"/>
          <p:cNvSpPr txBox="1">
            <a:spLocks noChangeArrowheads="1"/>
          </p:cNvSpPr>
          <p:nvPr/>
        </p:nvSpPr>
        <p:spPr bwMode="auto">
          <a:xfrm>
            <a:off x="403225" y="1752600"/>
            <a:ext cx="7818166" cy="461665"/>
          </a:xfrm>
          <a:prstGeom prst="rect">
            <a:avLst/>
          </a:prstGeom>
          <a:solidFill>
            <a:schemeClr val="accent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dirty="0">
                <a:cs typeface="+mn-cs"/>
              </a:rPr>
              <a:t>Challenge: log </a:t>
            </a:r>
            <a:r>
              <a:rPr lang="en-US" sz="2400" dirty="0" smtClean="0">
                <a:cs typeface="+mn-cs"/>
              </a:rPr>
              <a:t>statistics </a:t>
            </a:r>
            <a:r>
              <a:rPr lang="en-US" sz="2400" dirty="0">
                <a:cs typeface="+mn-cs"/>
              </a:rPr>
              <a:t>of the data, using </a:t>
            </a:r>
            <a:r>
              <a:rPr lang="en-US" sz="2400" i="1" dirty="0">
                <a:cs typeface="+mn-cs"/>
              </a:rPr>
              <a:t>small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space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80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3347E-6 C -0.00382 0.00255 -0.00851 0.00417 -0.01163 0.00787 C -0.01996 0.01758 -0.02639 0.0273 -0.03594 0.03493 C -0.0441 0.04141 -0.05382 0.04627 -0.06215 0.05182 C -0.07031 0.05737 -0.0783 0.06315 -0.08646 0.0687 C -0.08958 0.07102 -0.09618 0.07495 -0.09618 0.07495 C -0.1 0.08235 -0.11441 0.09808 -0.12135 0.10086 C -0.12552 0.10849 -0.13368 0.11751 -0.1408 0.12029 C -0.15017 0.12977 -0.1658 0.14018 -0.17691 0.14481 C -0.18177 0.1499 -0.19392 0.16285 -0.2 0.16563 C -0.21319 0.18321 -0.23229 0.19917 -0.25069 0.20449 C -0.2592 0.21004 -0.26753 0.21328 -0.27673 0.21467 C -0.28628 0.21906 -0.29705 0.21999 -0.30677 0.22115 C -0.32482 0.22045 -0.34219 0.2186 -0.36024 0.21744 C -0.37448 0.21559 -0.38871 0.21351 -0.40295 0.21212 C -0.41753 0.20865 -0.43177 0.20287 -0.44653 0.20056 C -0.45399 0.19709 -0.46632 0.1957 -0.47274 0.19015 C -0.47691 0.18668 -0.48125 0.18645 -0.48541 0.18367 C -0.49375 0.17812 -0.48715 0.1809 -0.49323 0.17858 C -0.5 0.1728 -0.50764 0.17025 -0.51458 0.16563 C -0.5191 0.16262 -0.52326 0.15846 -0.52812 0.15661 C -0.53264 0.15291 -0.5368 0.15013 -0.54184 0.14759 C -0.54809 0.13856 -0.5566 0.13232 -0.56406 0.12561 C -0.56771 0.12237 -0.5717 0.11682 -0.57569 0.1152 C -0.58351 0.10826 -0.59028 0.09947 -0.59896 0.09438 C -0.60382 0.08814 -0.61007 0.0842 -0.61562 0.07888 C -0.62413 0.07079 -0.63246 0.06269 -0.6408 0.05436 C -0.64427 0.05089 -0.64861 0.0428 -0.65347 0.0428 " pathEditMode="relative" ptsTypes="fffffffffffffffffffffffffffA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2058 C -0.02257 -0.01989 -0.04532 -0.02313 -0.06754 -0.01758 C -0.09862 -0.00925 -0.12778 0.0125 -0.15938 0.01643 C -0.1625 0.01828 -0.1658 0.01897 -0.1691 0.02105 C -0.17344 0.02823 -0.17726 0.02522 -0.18247 0.03031 C -0.19098 0.0391 -0.20365 0.03933 -0.21337 0.04095 C -0.21997 0.0421 -0.22622 0.04511 -0.23264 0.04719 C -0.23351 0.04766 -0.23438 0.04835 -0.23542 0.04881 C -0.23698 0.04928 -0.23872 0.04928 -0.24028 0.0502 C -0.24132 0.05066 -0.24219 0.05228 -0.24323 0.05321 C -0.25122 0.05899 -0.26007 0.06362 -0.26841 0.06709 C -0.27396 0.0731 -0.28039 0.07426 -0.28681 0.07611 C -0.29132 0.0775 -0.29427 0.0805 -0.29931 0.08259 C -0.31077 0.08675 -0.32223 0.08999 -0.33403 0.09161 C -0.33993 0.09485 -0.34618 0.09508 -0.35226 0.09623 C -0.3698 0.10387 -0.38837 0.10549 -0.40643 0.10873 C -0.42761 0.10734 -0.42726 0.10873 -0.44115 0.10549 C -0.44931 0.10364 -0.44775 0.10387 -0.4566 0.10086 C -0.45816 0.1004 -0.46146 0.09924 -0.46146 0.09947 C -0.46598 0.09577 -0.46858 0.09461 -0.47396 0.09323 C -0.48299 0.08328 -0.47483 0.09114 -0.49896 0.0886 C -0.50087 0.08837 -0.50296 0.08721 -0.50487 0.08721 C -0.52987 0.08629 -0.55504 0.08606 -0.58021 0.08559 C -0.59237 0.08351 -0.60452 0.08097 -0.61667 0.07958 C -0.62587 0.07657 -0.63455 0.07449 -0.64375 0.0731 C -0.65365 0.06848 -0.66459 0.06639 -0.67466 0.06408 C -0.6849 0.05969 -0.69601 0.05691 -0.70643 0.05483 C -0.71146 0.05205 -0.71667 0.05113 -0.72205 0.0502 C -0.72535 0.04835 -0.7283 0.04673 -0.7316 0.04581 C -0.73698 0.03956 -0.74514 0.03331 -0.75191 0.03331 L -0.75573 0.01805 " pathEditMode="relative" rAng="0" ptsTypes="fffffffffffffffffffffffffffffAA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95" y="6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2405 C -0.0217 -0.01596 -0.04722 -0.01735 -0.06997 -0.01503 C -0.12639 -0.00948 -0.18316 -0.0111 -0.23976 -0.00994 C -0.25729 -0.00856 -0.27465 -0.00671 -0.29219 -0.00485 C -0.30642 -0.00139 -0.32344 -0.00624 -0.33785 -0.0074 C -0.35313 -0.0111 -0.36858 -0.0148 -0.38351 -0.02035 C -0.41094 -0.01827 -0.43854 -0.02082 -0.46597 -0.02151 C -0.52309 -0.02683 -0.57934 -0.01827 -0.63594 -0.01249 C -0.65122 -0.01087 -0.66632 -0.00485 -0.6816 -0.00485 " pathEditMode="relative" rAng="0" ptsTypes="ffffffffA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80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737E-7 C -0.01805 -0.00278 -0.03611 -0.00625 -0.05434 -0.00763 C -0.06215 -0.00948 -0.06961 -0.01064 -0.0776 -0.01157 C -0.08975 -0.01573 -0.10208 -0.01596 -0.11458 -0.01666 C -0.14618 -0.02059 -0.12934 -0.0192 -0.1651 -0.02059 C -0.1868 -0.02498 -0.20972 -0.02614 -0.23107 -0.03354 C -0.24496 -0.0384 -0.2585 -0.04372 -0.27274 -0.0465 C -0.27934 -0.0495 -0.27222 -0.0465 -0.28437 -0.04904 C -0.28941 -0.04997 -0.29409 -0.05367 -0.29895 -0.05552 C -0.30468 -0.0576 -0.30816 -0.05737 -0.31458 -0.05806 C -0.33697 -0.06616 -0.35954 -0.06778 -0.38246 -0.0724 C -0.40833 -0.07171 -0.42743 -0.06986 -0.45138 -0.06731 C -0.49027 -0.05806 -0.53159 -0.04511 -0.57083 -0.04141 C -0.57916 -0.03747 -0.58923 -0.03655 -0.59809 -0.03493 C -0.60503 -0.03169 -0.5967 -0.03516 -0.60972 -0.03239 C -0.62552 -0.02892 -0.64132 -0.02406 -0.65729 -0.02059 C -0.66406 -0.0192 -0.67291 -0.01411 -0.67968 -0.01411 L -0.68836 -0.01041 " pathEditMode="relative" ptsTypes="ffffffffffffffffAA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0021E-6 C -0.01892 -0.00601 -0.0375 -0.01619 -0.05625 -0.02336 C -0.09739 -0.03909 -0.03541 -0.01064 -0.10764 -0.04279 C -0.12031 -0.04834 -0.13264 -0.05528 -0.14566 -0.05968 C -0.18298 -0.07217 -0.146 -0.05968 -0.19027 -0.07518 C -0.19409 -0.07657 -0.20191 -0.07911 -0.20191 -0.07911 C -0.21371 -0.0879 -0.23455 -0.09345 -0.24843 -0.09576 C -0.25659 -0.10085 -0.26927 -0.10294 -0.27864 -0.10479 C -0.2934 -0.11103 -0.2868 -0.10941 -0.29809 -0.11126 C -0.30468 -0.1145 -0.31146 -0.11635 -0.3184 -0.11774 C -0.33003 -0.12375 -0.34305 -0.12399 -0.35538 -0.12561 C -0.36215 -0.12653 -0.37569 -0.12815 -0.37569 -0.12815 C -0.38524 -0.13093 -0.39514 -0.13208 -0.40486 -0.13324 C -0.42309 -0.13763 -0.44166 -0.13601 -0.46007 -0.13463 C -0.4743 -0.13185 -0.48871 -0.13046 -0.50295 -0.12954 C -0.51684 -0.12237 -0.5309 -0.11635 -0.54462 -0.10872 C -0.5559 -0.10224 -0.5684 -0.09206 -0.58055 -0.08929 C -0.58455 -0.08536 -0.58732 -0.08304 -0.59218 -0.08165 C -0.59896 -0.07726 -0.60503 -0.07101 -0.6125 -0.0687 C -0.61736 -0.06546 -0.62448 -0.05945 -0.63003 -0.0569 C -0.63767 -0.05343 -0.64739 -0.05251 -0.65538 -0.05066 C -0.66406 -0.04881 -0.6717 -0.04534 -0.68055 -0.04418 C -0.68958 -0.04002 -0.70191 -0.03909 -0.71163 -0.0377 C -0.71857 -0.03516 -0.72465 -0.03354 -0.73194 -0.03238 C -0.73958 -0.02938 -0.74739 -0.02753 -0.75538 -0.02591 C -0.76337 -0.02267 -0.77152 -0.02151 -0.77951 -0.01827 C -0.78055 -0.01735 -0.78142 -0.01642 -0.78246 -0.01573 C -0.78333 -0.01503 -0.78541 -0.01434 -0.78541 -0.01434 L -0.79114 -0.01295 " pathEditMode="relative" ptsTypes="fffffffffffffffffffffffffffAA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92505E-6 C -0.00694 -0.00324 -0.00972 -0.01065 -0.01563 -0.01689 C -0.02465 -0.02638 -0.03316 -0.03632 -0.04184 -0.0465 C -0.05087 -0.05691 -0.05955 -0.06825 -0.06892 -0.07773 C -0.0875 -0.0967 -0.075 -0.08328 -0.08941 -0.09439 C -0.10017 -0.10271 -0.0901 -0.09647 -0.10104 -0.10734 C -0.10955 -0.1159 -0.12014 -0.12191 -0.12917 -0.12931 C -0.13785 -0.13649 -0.15069 -0.15245 -0.16024 -0.15522 C -0.17101 -0.16609 -0.15608 -0.15222 -0.16997 -0.16054 C -0.17188 -0.1617 -0.17309 -0.16424 -0.17483 -0.16563 C -0.1816 -0.17049 -0.19184 -0.17604 -0.19913 -0.17859 C -0.2033 -0.18252 -0.20851 -0.18506 -0.21354 -0.18622 C -0.21997 -0.19061 -0.22691 -0.19455 -0.2342 -0.19663 C -0.2401 -0.20287 -0.24531 -0.20287 -0.25174 -0.20704 C -0.2592 -0.21236 -0.26806 -0.21699 -0.27674 -0.2186 C -0.2816 -0.22092 -0.28611 -0.22161 -0.29132 -0.22254 C -0.29861 -0.22508 -0.30503 -0.22554 -0.31267 -0.22647 C -0.32014 -0.22832 -0.32743 -0.22971 -0.3349 -0.23156 C -0.34392 -0.2311 -0.35313 -0.2311 -0.36215 -0.2304 C -0.37986 -0.22901 -0.39774 -0.22092 -0.41458 -0.21467 C -0.4191 -0.21028 -0.42326 -0.20866 -0.42813 -0.20565 C -0.43351 -0.20241 -0.43906 -0.19779 -0.44462 -0.19547 C -0.45521 -0.18553 -0.46788 -0.17789 -0.48056 -0.17327 C -0.4842 -0.16887 -0.49063 -0.16725 -0.49514 -0.16424 C -0.50278 -0.15915 -0.51042 -0.15522 -0.5184 -0.15129 C -0.52292 -0.14898 -0.52535 -0.1462 -0.53021 -0.14481 C -0.53142 -0.14366 -0.53264 -0.14204 -0.53403 -0.14111 C -0.53715 -0.13903 -0.5408 -0.13834 -0.54375 -0.13579 C -0.55104 -0.12955 -0.56615 -0.11775 -0.57483 -0.1152 C -0.58247 -0.10919 -0.59097 -0.1041 -0.59809 -0.09716 C -0.60451 -0.09115 -0.5974 -0.09462 -0.60486 -0.09184 C -0.61059 -0.08721 -0.61684 -0.08305 -0.62326 -0.08027 C -0.62639 -0.0775 -0.62986 -0.07657 -0.63299 -0.0738 C -0.63819 -0.0694 -0.64722 -0.06293 -0.65156 -0.05691 C -0.6526 -0.05552 -0.65503 -0.05182 -0.65642 -0.05043 C -0.66424 -0.0428 -0.67274 -0.03702 -0.68056 -0.02985 C -0.68316 -0.02499 -0.68177 -0.02707 -0.68455 -0.02337 " pathEditMode="relative" ptsTypes="ffffffffffffffffffffffffffffffffffffA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8.86653E-6 C -0.01146 -0.00439 -0.025 -0.01087 -0.03489 -0.01943 C -0.04114 -0.02475 -0.0467 -0.03169 -0.0533 -0.03608 C -0.07291 -0.0495 -0.08889 -0.06916 -0.10573 -0.0879 C -0.13142 -0.11658 -0.15677 -0.1455 -0.1835 -0.1721 C -0.1993 -0.18783 -0.21406 -0.20356 -0.23107 -0.21605 C -0.23576 -0.21952 -0.23871 -0.22368 -0.24375 -0.22646 C -0.2493 -0.23386 -0.25659 -0.23849 -0.26319 -0.2445 C -0.27396 -0.25468 -0.28403 -0.26301 -0.29618 -0.27041 C -0.30521 -0.27596 -0.31319 -0.28336 -0.32239 -0.28706 C -0.32534 -0.28961 -0.32812 -0.29308 -0.33125 -0.29493 C -0.33316 -0.29632 -0.33802 -0.29747 -0.33802 -0.29747 C -0.34739 -0.3058 -0.36718 -0.31135 -0.37864 -0.31297 C -0.38871 -0.31251 -0.39878 -0.31297 -0.40868 -0.31181 C -0.41389 -0.31135 -0.4184 -0.3058 -0.42326 -0.30395 C -0.42778 -0.29794 -0.43246 -0.29747 -0.43784 -0.29354 C -0.44444 -0.28868 -0.45087 -0.28221 -0.45729 -0.27689 C -0.46232 -0.27272 -0.46788 -0.26971 -0.47274 -0.26509 C -0.48021 -0.25815 -0.48767 -0.25051 -0.49409 -0.24196 C -0.49531 -0.24034 -0.49583 -0.23802 -0.49705 -0.23664 C -0.49965 -0.23363 -0.50295 -0.23178 -0.50573 -0.229 C -0.51528 -0.21906 -0.5243 -0.2098 -0.53403 -0.20055 C -0.53923 -0.19546 -0.5434 -0.18829 -0.54861 -0.18366 C -0.55139 -0.17788 -0.55521 -0.17348 -0.56024 -0.1721 C -0.56614 -0.16608 -0.57291 -0.16146 -0.57864 -0.15521 C -0.58802 -0.14526 -0.59705 -0.13485 -0.60677 -0.12537 C -0.6151 -0.11727 -0.62135 -0.1064 -0.63003 -0.09946 C -0.63541 -0.09021 -0.63021 -0.09784 -0.63889 -0.09044 C -0.64548 -0.08489 -0.65173 -0.07818 -0.65816 -0.0724 C -0.6625 -0.06847 -0.66528 -0.06176 -0.66996 -0.05829 C -0.675 -0.05459 -0.67899 -0.04973 -0.6835 -0.04533 C -0.68698 -0.04186 -0.69149 -0.03955 -0.69409 -0.03492 C -0.69705 -0.02983 -0.70173 -0.02313 -0.70573 -0.01943 C -0.71771 -0.00832 -0.70416 -0.02313 -0.70972 -0.01688 " pathEditMode="relative" ptsTypes="fffffffffffffffffffffffffffffffffA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path" presetSubtype="0" decel="1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-0.34167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02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[I00] P. </a:t>
            </a:r>
            <a:r>
              <a:rPr lang="en-US" dirty="0" err="1" smtClean="0"/>
              <a:t>Indyk</a:t>
            </a:r>
            <a:r>
              <a:rPr lang="en-US" dirty="0"/>
              <a:t>. Stable distributions, pseudorandom generators,</a:t>
            </a:r>
          </a:p>
          <a:p>
            <a:r>
              <a:rPr lang="en-US" dirty="0" err="1"/>
              <a:t>embeddings</a:t>
            </a:r>
            <a:r>
              <a:rPr lang="en-US" dirty="0"/>
              <a:t> and data stream </a:t>
            </a:r>
            <a:r>
              <a:rPr lang="en-US" dirty="0" smtClean="0"/>
              <a:t>computation. FOCS00. JACM 06.</a:t>
            </a:r>
          </a:p>
          <a:p>
            <a:r>
              <a:rPr lang="en-US" dirty="0" smtClean="0"/>
              <a:t>[GC07] S. </a:t>
            </a:r>
            <a:r>
              <a:rPr lang="en-US" dirty="0" err="1" smtClean="0"/>
              <a:t>Ganguly</a:t>
            </a:r>
            <a:r>
              <a:rPr lang="en-US" dirty="0" smtClean="0"/>
              <a:t>, G. </a:t>
            </a:r>
            <a:r>
              <a:rPr lang="en-US" dirty="0" err="1" smtClean="0"/>
              <a:t>Cormode</a:t>
            </a:r>
            <a:r>
              <a:rPr lang="en-US" dirty="0" smtClean="0"/>
              <a:t>. On estimating frequency moments of data streams. RANDOM07.</a:t>
            </a:r>
          </a:p>
          <a:p>
            <a:r>
              <a:rPr lang="en-US" dirty="0" smtClean="0"/>
              <a:t>[Li08] P. Li. Estimators and tail bounds for dimension reduction in </a:t>
            </a:r>
            <a:r>
              <a:rPr lang="en-US" dirty="0" err="1" smtClean="0"/>
              <a:t>ell_p</a:t>
            </a:r>
            <a:r>
              <a:rPr lang="en-US" dirty="0" smtClean="0"/>
              <a:t> (0&lt;p&lt;=2) using stable random projections. SODA08.</a:t>
            </a:r>
          </a:p>
          <a:p>
            <a:r>
              <a:rPr lang="en-US" dirty="0" smtClean="0"/>
              <a:t>[NW10] J. Nelson, D. Woodruff. Fast Manhattan sketches in data streams. PODS10.</a:t>
            </a:r>
          </a:p>
          <a:p>
            <a:r>
              <a:rPr lang="en-US" dirty="0" smtClean="0"/>
              <a:t>[KNW10] D. Kane, J. Nelson, D. Woodruff. On the exact space complexity of sketching small norms. SODA10.</a:t>
            </a:r>
          </a:p>
          <a:p>
            <a:r>
              <a:rPr lang="en-US" dirty="0" smtClean="0"/>
              <a:t>[KNPW10] </a:t>
            </a:r>
            <a:r>
              <a:rPr lang="en-US" dirty="0"/>
              <a:t>D. Kane, J. Nelson, </a:t>
            </a:r>
            <a:r>
              <a:rPr lang="en-US" dirty="0" smtClean="0"/>
              <a:t>E. </a:t>
            </a:r>
            <a:r>
              <a:rPr lang="en-US" dirty="0" err="1" smtClean="0"/>
              <a:t>Porat</a:t>
            </a:r>
            <a:r>
              <a:rPr lang="en-US" dirty="0" smtClean="0"/>
              <a:t>, D</a:t>
            </a:r>
            <a:r>
              <a:rPr lang="en-US" dirty="0"/>
              <a:t>. Woodruff. </a:t>
            </a:r>
            <a:r>
              <a:rPr lang="en-US" dirty="0" smtClean="0"/>
              <a:t>Fast moment estimation in data streams in optimal space. STOC11.</a:t>
            </a:r>
          </a:p>
          <a:p>
            <a:r>
              <a:rPr lang="en-US" dirty="0" smtClean="0"/>
              <a:t>[CM05] G. </a:t>
            </a:r>
            <a:r>
              <a:rPr lang="en-US" dirty="0" err="1" smtClean="0"/>
              <a:t>Cormode</a:t>
            </a:r>
            <a:r>
              <a:rPr lang="en-US" dirty="0" smtClean="0"/>
              <a:t>, M. </a:t>
            </a:r>
            <a:r>
              <a:rPr lang="en-US" dirty="0" err="1" smtClean="0"/>
              <a:t>Muthukrishnan</a:t>
            </a:r>
            <a:r>
              <a:rPr lang="en-US" dirty="0" smtClean="0"/>
              <a:t>. An improved data stream summary: the count-min sketch and its applications. JALG 2005.</a:t>
            </a:r>
          </a:p>
          <a:p>
            <a:r>
              <a:rPr lang="en-US" dirty="0" smtClean="0"/>
              <a:t>[GBD08] S. </a:t>
            </a:r>
            <a:r>
              <a:rPr lang="en-US" dirty="0" err="1" smtClean="0"/>
              <a:t>Ganguly</a:t>
            </a:r>
            <a:r>
              <a:rPr lang="en-US" dirty="0" smtClean="0"/>
              <a:t>, M. </a:t>
            </a:r>
            <a:r>
              <a:rPr lang="en-US" dirty="0" err="1" smtClean="0"/>
              <a:t>Bansal</a:t>
            </a:r>
            <a:r>
              <a:rPr lang="en-US" dirty="0" smtClean="0"/>
              <a:t>, S. </a:t>
            </a:r>
            <a:r>
              <a:rPr lang="en-US" dirty="0" err="1" smtClean="0"/>
              <a:t>Dube</a:t>
            </a:r>
            <a:r>
              <a:rPr lang="en-US" dirty="0" smtClean="0"/>
              <a:t>. Estimating hybrid frequency moments of data streams. In Frontiers in </a:t>
            </a:r>
            <a:r>
              <a:rPr lang="en-US" dirty="0" err="1" smtClean="0"/>
              <a:t>Algorithmics</a:t>
            </a:r>
            <a:r>
              <a:rPr lang="en-US" dirty="0"/>
              <a:t> </a:t>
            </a:r>
            <a:r>
              <a:rPr lang="en-US" dirty="0" smtClean="0"/>
              <a:t>2008.</a:t>
            </a:r>
          </a:p>
          <a:p>
            <a:r>
              <a:rPr lang="en-US" dirty="0" smtClean="0"/>
              <a:t>[JW09] TS </a:t>
            </a:r>
            <a:r>
              <a:rPr lang="en-US" dirty="0" err="1" smtClean="0"/>
              <a:t>Jayram</a:t>
            </a:r>
            <a:r>
              <a:rPr lang="en-US" dirty="0" smtClean="0"/>
              <a:t>, D. Woodruff. The data stream space complexity of cascaded norms. FOCS09.</a:t>
            </a:r>
          </a:p>
          <a:p>
            <a:r>
              <a:rPr lang="en-US" dirty="0" smtClean="0"/>
              <a:t>[DLT04] NG Duffield, C. Lund, M. </a:t>
            </a:r>
            <a:r>
              <a:rPr lang="en-US" dirty="0" err="1" smtClean="0"/>
              <a:t>Thorup</a:t>
            </a:r>
            <a:r>
              <a:rPr lang="en-US" dirty="0" smtClean="0"/>
              <a:t>. Priority sampling for estimation of arbitrary subset sums. JACM 2007.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216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Streaming statistics (norms)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0866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A50021"/>
                </a:solidFill>
              </a:rPr>
              <a:t>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= frequency of IP </a:t>
            </a:r>
            <a:r>
              <a:rPr lang="en-US" dirty="0" smtClean="0">
                <a:solidFill>
                  <a:srgbClr val="A50021"/>
                </a:solidFill>
              </a:rPr>
              <a:t>i</a:t>
            </a:r>
          </a:p>
          <a:p>
            <a:pPr eaLnBrk="1" hangingPunct="1">
              <a:defRPr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moment (sum):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</a:p>
          <a:p>
            <a:pPr lvl="1" eaLnBrk="1" hangingPunct="1">
              <a:defRPr/>
            </a:pPr>
            <a:r>
              <a:rPr lang="en-US" dirty="0" smtClean="0"/>
              <a:t>Trivial: keep a total counter</a:t>
            </a:r>
          </a:p>
          <a:p>
            <a:pPr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moment (variance):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>
                <a:solidFill>
                  <a:srgbClr val="A50021"/>
                </a:solidFill>
              </a:rPr>
              <a:t> =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 ‖</a:t>
            </a:r>
            <a:r>
              <a:rPr lang="en-US" dirty="0">
                <a:solidFill>
                  <a:srgbClr val="A50021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>
                <a:solidFill>
                  <a:srgbClr val="A50021"/>
                </a:solidFill>
              </a:rPr>
              <a:t>2</a:t>
            </a:r>
            <a:r>
              <a:rPr lang="en-US" baseline="30000" dirty="0">
                <a:solidFill>
                  <a:srgbClr val="A50021"/>
                </a:solidFill>
              </a:rPr>
              <a:t>2</a:t>
            </a:r>
            <a:r>
              <a:rPr lang="en-US" dirty="0">
                <a:solidFill>
                  <a:srgbClr val="A50021"/>
                </a:solidFill>
              </a:rPr>
              <a:t> </a:t>
            </a:r>
            <a:endParaRPr lang="en-US" baseline="30000" dirty="0" smtClean="0">
              <a:solidFill>
                <a:srgbClr val="A50021"/>
              </a:solidFill>
            </a:endParaRPr>
          </a:p>
          <a:p>
            <a:pPr lvl="1">
              <a:defRPr/>
            </a:pPr>
            <a:r>
              <a:rPr lang="en-US" dirty="0" smtClean="0"/>
              <a:t>Can use dimensionality reduction in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!</a:t>
            </a:r>
          </a:p>
          <a:p>
            <a:pPr lvl="1">
              <a:defRPr/>
            </a:pPr>
            <a:r>
              <a:rPr lang="en-US" dirty="0" smtClean="0"/>
              <a:t>Store </a:t>
            </a:r>
            <a:r>
              <a:rPr lang="en-US" dirty="0" smtClean="0">
                <a:solidFill>
                  <a:srgbClr val="C00000"/>
                </a:solidFill>
              </a:rPr>
              <a:t>F(x)=(g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x,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x,…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lvl="2">
              <a:defRPr/>
            </a:pPr>
            <a:r>
              <a:rPr lang="en-US" dirty="0"/>
              <a:t>w</a:t>
            </a:r>
            <a:r>
              <a:rPr lang="en-US" dirty="0" smtClean="0"/>
              <a:t>here each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-dimensional Gaussian random variable</a:t>
            </a:r>
          </a:p>
          <a:p>
            <a:pPr marL="594360" lvl="2" indent="0">
              <a:buNone/>
              <a:defRPr/>
            </a:pPr>
            <a:r>
              <a:rPr lang="en-US" dirty="0" smtClean="0"/>
              <a:t>	random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=(±1,</a:t>
            </a:r>
            <a:r>
              <a:rPr lang="en-US" dirty="0">
                <a:solidFill>
                  <a:srgbClr val="C00000"/>
                </a:solidFill>
              </a:rPr>
              <a:t> ±</a:t>
            </a:r>
            <a:r>
              <a:rPr lang="en-US" dirty="0" smtClean="0">
                <a:solidFill>
                  <a:srgbClr val="C00000"/>
                </a:solidFill>
              </a:rPr>
              <a:t>1,…</a:t>
            </a:r>
            <a:r>
              <a:rPr lang="en-US" dirty="0">
                <a:solidFill>
                  <a:srgbClr val="C00000"/>
                </a:solidFill>
              </a:rPr>
              <a:t>±</a:t>
            </a:r>
            <a:r>
              <a:rPr lang="en-US" dirty="0" smtClean="0">
                <a:solidFill>
                  <a:srgbClr val="C00000"/>
                </a:solidFill>
              </a:rPr>
              <a:t>1)</a:t>
            </a:r>
            <a:r>
              <a:rPr lang="en-US" dirty="0" smtClean="0"/>
              <a:t> also ok</a:t>
            </a:r>
          </a:p>
          <a:p>
            <a:pPr lvl="1">
              <a:defRPr/>
            </a:pPr>
            <a:r>
              <a:rPr lang="en-US" dirty="0" smtClean="0"/>
              <a:t>Update when we see IP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:</a:t>
            </a:r>
          </a:p>
          <a:p>
            <a:pPr lvl="2">
              <a:defRPr/>
            </a:pPr>
            <a:r>
              <a:rPr lang="en-US" dirty="0" smtClean="0">
                <a:solidFill>
                  <a:srgbClr val="C00000"/>
                </a:solidFill>
              </a:rPr>
              <a:t>F(x + 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 = F(x) + F(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 = F(x) + 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lvl="1">
              <a:defRPr/>
            </a:pPr>
            <a:r>
              <a:rPr lang="en-US" dirty="0" smtClean="0"/>
              <a:t>Space, update time </a:t>
            </a:r>
            <a:r>
              <a:rPr lang="en-US" dirty="0" smtClean="0">
                <a:solidFill>
                  <a:srgbClr val="C00000"/>
                </a:solidFill>
              </a:rPr>
              <a:t>O(k) = O(1/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 </a:t>
            </a:r>
          </a:p>
          <a:p>
            <a:pPr lvl="2">
              <a:defRPr/>
            </a:pPr>
            <a:r>
              <a:rPr lang="en-US" dirty="0" smtClean="0">
                <a:sym typeface="Symbol"/>
              </a:rPr>
              <a:t>for 90% success </a:t>
            </a:r>
          </a:p>
          <a:p>
            <a:pPr lvl="1">
              <a:defRPr/>
            </a:pPr>
            <a:r>
              <a:rPr lang="en-US" dirty="0" smtClean="0">
                <a:sym typeface="Symbol"/>
              </a:rPr>
              <a:t>Do we need to store all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’s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nk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space) ?</a:t>
            </a:r>
          </a:p>
          <a:p>
            <a:pPr lvl="2">
              <a:defRPr/>
            </a:pPr>
            <a:r>
              <a:rPr lang="en-US" dirty="0" smtClean="0">
                <a:sym typeface="Symbol"/>
              </a:rPr>
              <a:t>No: each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ym typeface="Symbol"/>
              </a:rPr>
              <a:t> need only be 4-wise independent =&gt;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O(k)</a:t>
            </a:r>
            <a:r>
              <a:rPr lang="en-US" dirty="0" smtClean="0">
                <a:sym typeface="Symbol"/>
              </a:rPr>
              <a:t> words</a:t>
            </a:r>
            <a:endParaRPr lang="en-US" dirty="0" smtClean="0"/>
          </a:p>
        </p:txBody>
      </p:sp>
      <p:pic>
        <p:nvPicPr>
          <p:cNvPr id="11268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02882654"/>
              </p:ext>
            </p:extLst>
          </p:nvPr>
        </p:nvGraphicFramePr>
        <p:xfrm>
          <a:off x="5791200" y="173355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1286" name="TextBox 1"/>
          <p:cNvSpPr txBox="1">
            <a:spLocks noChangeArrowheads="1"/>
          </p:cNvSpPr>
          <p:nvPr/>
        </p:nvSpPr>
        <p:spPr bwMode="auto">
          <a:xfrm>
            <a:off x="7429500" y="3705225"/>
            <a:ext cx="118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>
                <a:solidFill>
                  <a:srgbClr val="A50021"/>
                </a:solidFill>
              </a:rPr>
              <a:t> = 7</a:t>
            </a:r>
          </a:p>
        </p:txBody>
      </p:sp>
      <p:sp>
        <p:nvSpPr>
          <p:cNvPr id="11287" name="TextBox 6"/>
          <p:cNvSpPr txBox="1">
            <a:spLocks noChangeArrowheads="1"/>
          </p:cNvSpPr>
          <p:nvPr/>
        </p:nvSpPr>
        <p:spPr bwMode="auto">
          <a:xfrm>
            <a:off x="7429500" y="4143375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 baseline="30000">
                <a:solidFill>
                  <a:srgbClr val="A50021"/>
                </a:solidFill>
              </a:rPr>
              <a:t>2</a:t>
            </a:r>
            <a:r>
              <a:rPr lang="en-US" sz="2000">
                <a:solidFill>
                  <a:srgbClr val="A50021"/>
                </a:solidFill>
              </a:rPr>
              <a:t> = 17</a:t>
            </a:r>
          </a:p>
        </p:txBody>
      </p:sp>
    </p:spTree>
    <p:extLst>
      <p:ext uri="{BB962C8B-B14F-4D97-AF65-F5344CB8AC3E}">
        <p14:creationId xmlns:p14="http://schemas.microsoft.com/office/powerpoint/2010/main" xmlns="" val="187124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Streaming: statistics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439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A50021"/>
                </a:solidFill>
              </a:rPr>
              <a:t>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= frequency of IP </a:t>
            </a:r>
            <a:r>
              <a:rPr lang="en-US" dirty="0" smtClean="0">
                <a:solidFill>
                  <a:srgbClr val="A50021"/>
                </a:solidFill>
              </a:rPr>
              <a:t>i</a:t>
            </a:r>
          </a:p>
          <a:p>
            <a:pPr eaLnBrk="1" hangingPunct="1">
              <a:defRPr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moment (sum):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</a:p>
          <a:p>
            <a:pPr lvl="1" eaLnBrk="1" hangingPunct="1">
              <a:defRPr/>
            </a:pPr>
            <a:r>
              <a:rPr lang="en-US" dirty="0" smtClean="0"/>
              <a:t>Trivial: keep a total counter</a:t>
            </a:r>
          </a:p>
          <a:p>
            <a:pPr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moment (variance):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=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A50021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A50021"/>
                </a:solidFill>
              </a:rPr>
              <a:t>2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endParaRPr lang="en-US" baseline="30000" dirty="0" smtClean="0">
              <a:solidFill>
                <a:srgbClr val="A50021"/>
              </a:solidFill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Via dimension reduction</a:t>
            </a:r>
            <a:endParaRPr lang="el-GR" dirty="0" smtClean="0">
              <a:cs typeface="Arial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Keep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O(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counters </a:t>
            </a:r>
            <a:r>
              <a:rPr lang="en-US" dirty="0" smtClean="0">
                <a:solidFill>
                  <a:srgbClr val="000066"/>
                </a:solidFill>
                <a:cs typeface="Arial" charset="0"/>
              </a:rPr>
              <a:t>[AMS’96]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Optimal space </a:t>
            </a:r>
            <a:r>
              <a:rPr lang="en-US" smtClean="0">
                <a:solidFill>
                  <a:srgbClr val="002060"/>
                </a:solidFill>
                <a:cs typeface="Arial" charset="0"/>
              </a:rPr>
              <a:t>[IW’03]</a:t>
            </a:r>
            <a:endParaRPr lang="en-US" dirty="0" smtClean="0">
              <a:solidFill>
                <a:srgbClr val="002060"/>
              </a:solidFill>
              <a:cs typeface="Arial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A50021"/>
                </a:solidFill>
                <a:cs typeface="Arial" charset="0"/>
              </a:rPr>
              <a:t>p</a:t>
            </a:r>
            <a:r>
              <a:rPr lang="en-US" dirty="0" smtClean="0">
                <a:cs typeface="Arial" charset="0"/>
              </a:rPr>
              <a:t>-moment: </a:t>
            </a:r>
            <a:r>
              <a:rPr lang="el-GR" dirty="0" smtClean="0">
                <a:solidFill>
                  <a:srgbClr val="A50021"/>
                </a:solidFill>
                <a:cs typeface="Arial" charset="0"/>
              </a:rPr>
              <a:t>Σ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</a:rPr>
              <a:t>x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</a:rPr>
              <a:t>i</a:t>
            </a:r>
            <a:r>
              <a:rPr lang="en-US" baseline="30000" dirty="0" err="1" smtClean="0">
                <a:solidFill>
                  <a:srgbClr val="A50021"/>
                </a:solidFill>
                <a:cs typeface="Arial" charset="0"/>
              </a:rPr>
              <a:t>p</a:t>
            </a:r>
            <a:r>
              <a:rPr lang="en-US" baseline="30000" dirty="0" smtClean="0">
                <a:solidFill>
                  <a:srgbClr val="A50021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= </a:t>
            </a:r>
            <a:r>
              <a:rPr lang="en-US" baseline="30000" dirty="0" smtClean="0">
                <a:solidFill>
                  <a:srgbClr val="A50021"/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err="1" smtClean="0">
                <a:solidFill>
                  <a:srgbClr val="A50021"/>
                </a:solidFill>
              </a:rPr>
              <a:t>x</a:t>
            </a:r>
            <a:r>
              <a:rPr lang="en-US" dirty="0" err="1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err="1" smtClean="0">
                <a:solidFill>
                  <a:srgbClr val="C00000"/>
                </a:solidFill>
                <a:latin typeface="GillSans"/>
              </a:rPr>
              <a:t>p</a:t>
            </a:r>
            <a:r>
              <a:rPr lang="en-US" baseline="30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>
                <a:cs typeface="Arial" charset="0"/>
              </a:rPr>
              <a:t>, for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p&gt;2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Can do (and need)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Õ(n</a:t>
            </a:r>
            <a:r>
              <a:rPr lang="en-US" baseline="30000" dirty="0" smtClean="0">
                <a:solidFill>
                  <a:srgbClr val="A50021"/>
                </a:solidFill>
                <a:cs typeface="Arial" charset="0"/>
              </a:rPr>
              <a:t>1-2/p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counters</a:t>
            </a:r>
          </a:p>
          <a:p>
            <a:pPr marL="593725" lvl="2" indent="0" eaLnBrk="1" hangingPunct="1">
              <a:buFont typeface="Wingdings 3" pitchFamily="18" charset="2"/>
              <a:buNone/>
              <a:defRPr/>
            </a:pPr>
            <a:r>
              <a:rPr lang="en-US" dirty="0" smtClean="0">
                <a:solidFill>
                  <a:srgbClr val="000066"/>
                </a:solidFill>
                <a:cs typeface="Arial" charset="0"/>
              </a:rPr>
              <a:t>[AMS’96, SS’02, BYJKS’02, CKS’03, IW’05, BGKS’06, BO10,AKO’11]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8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93567150"/>
              </p:ext>
            </p:extLst>
          </p:nvPr>
        </p:nvGraphicFramePr>
        <p:xfrm>
          <a:off x="5791200" y="173355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429500" y="3705225"/>
            <a:ext cx="118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>
                <a:solidFill>
                  <a:srgbClr val="A50021"/>
                </a:solidFill>
              </a:rPr>
              <a:t> = 7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7429500" y="4143375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 baseline="30000">
                <a:solidFill>
                  <a:srgbClr val="A50021"/>
                </a:solidFill>
              </a:rPr>
              <a:t>2</a:t>
            </a:r>
            <a:r>
              <a:rPr lang="en-US" sz="2000">
                <a:solidFill>
                  <a:srgbClr val="A50021"/>
                </a:solidFill>
              </a:rPr>
              <a:t> = 17</a:t>
            </a:r>
          </a:p>
        </p:txBody>
      </p:sp>
    </p:spTree>
    <p:extLst>
      <p:ext uri="{BB962C8B-B14F-4D97-AF65-F5344CB8AC3E}">
        <p14:creationId xmlns:p14="http://schemas.microsoft.com/office/powerpoint/2010/main" xmlns="" val="170354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Streaming: statistics 2</a:t>
            </a:r>
          </a:p>
        </p:txBody>
      </p:sp>
      <p:sp>
        <p:nvSpPr>
          <p:cNvPr id="3" name="Freeform 2"/>
          <p:cNvSpPr/>
          <p:nvPr/>
        </p:nvSpPr>
        <p:spPr>
          <a:xfrm>
            <a:off x="1462088" y="1304925"/>
            <a:ext cx="5091112" cy="2962275"/>
          </a:xfrm>
          <a:custGeom>
            <a:avLst/>
            <a:gdLst>
              <a:gd name="connsiteX0" fmla="*/ 749112 w 5552345"/>
              <a:gd name="connsiteY0" fmla="*/ 426128 h 3311371"/>
              <a:gd name="connsiteX1" fmla="*/ 749112 w 5552345"/>
              <a:gd name="connsiteY1" fmla="*/ 426128 h 3311371"/>
              <a:gd name="connsiteX2" fmla="*/ 855644 w 5552345"/>
              <a:gd name="connsiteY2" fmla="*/ 346229 h 3311371"/>
              <a:gd name="connsiteX3" fmla="*/ 900032 w 5552345"/>
              <a:gd name="connsiteY3" fmla="*/ 328473 h 3311371"/>
              <a:gd name="connsiteX4" fmla="*/ 962176 w 5552345"/>
              <a:gd name="connsiteY4" fmla="*/ 292963 h 3311371"/>
              <a:gd name="connsiteX5" fmla="*/ 1042075 w 5552345"/>
              <a:gd name="connsiteY5" fmla="*/ 248574 h 3311371"/>
              <a:gd name="connsiteX6" fmla="*/ 1077586 w 5552345"/>
              <a:gd name="connsiteY6" fmla="*/ 230819 h 3311371"/>
              <a:gd name="connsiteX7" fmla="*/ 1104219 w 5552345"/>
              <a:gd name="connsiteY7" fmla="*/ 221941 h 3311371"/>
              <a:gd name="connsiteX8" fmla="*/ 1130852 w 5552345"/>
              <a:gd name="connsiteY8" fmla="*/ 204186 h 3311371"/>
              <a:gd name="connsiteX9" fmla="*/ 1175240 w 5552345"/>
              <a:gd name="connsiteY9" fmla="*/ 195308 h 3311371"/>
              <a:gd name="connsiteX10" fmla="*/ 1210751 w 5552345"/>
              <a:gd name="connsiteY10" fmla="*/ 186431 h 3311371"/>
              <a:gd name="connsiteX11" fmla="*/ 1272894 w 5552345"/>
              <a:gd name="connsiteY11" fmla="*/ 168675 h 3311371"/>
              <a:gd name="connsiteX12" fmla="*/ 1379426 w 5552345"/>
              <a:gd name="connsiteY12" fmla="*/ 150920 h 3311371"/>
              <a:gd name="connsiteX13" fmla="*/ 1539224 w 5552345"/>
              <a:gd name="connsiteY13" fmla="*/ 159798 h 3311371"/>
              <a:gd name="connsiteX14" fmla="*/ 1574735 w 5552345"/>
              <a:gd name="connsiteY14" fmla="*/ 168675 h 3311371"/>
              <a:gd name="connsiteX15" fmla="*/ 1716778 w 5552345"/>
              <a:gd name="connsiteY15" fmla="*/ 150920 h 3311371"/>
              <a:gd name="connsiteX16" fmla="*/ 1787799 w 5552345"/>
              <a:gd name="connsiteY16" fmla="*/ 133165 h 3311371"/>
              <a:gd name="connsiteX17" fmla="*/ 1849943 w 5552345"/>
              <a:gd name="connsiteY17" fmla="*/ 88776 h 3311371"/>
              <a:gd name="connsiteX18" fmla="*/ 1947597 w 5552345"/>
              <a:gd name="connsiteY18" fmla="*/ 71021 h 3311371"/>
              <a:gd name="connsiteX19" fmla="*/ 2045252 w 5552345"/>
              <a:gd name="connsiteY19" fmla="*/ 35510 h 3311371"/>
              <a:gd name="connsiteX20" fmla="*/ 2098518 w 5552345"/>
              <a:gd name="connsiteY20" fmla="*/ 26633 h 3311371"/>
              <a:gd name="connsiteX21" fmla="*/ 2196172 w 5552345"/>
              <a:gd name="connsiteY21" fmla="*/ 8877 h 3311371"/>
              <a:gd name="connsiteX22" fmla="*/ 2311582 w 5552345"/>
              <a:gd name="connsiteY22" fmla="*/ 0 h 3311371"/>
              <a:gd name="connsiteX23" fmla="*/ 2542401 w 5552345"/>
              <a:gd name="connsiteY23" fmla="*/ 8877 h 3311371"/>
              <a:gd name="connsiteX24" fmla="*/ 2569034 w 5552345"/>
              <a:gd name="connsiteY24" fmla="*/ 26633 h 3311371"/>
              <a:gd name="connsiteX25" fmla="*/ 2631178 w 5552345"/>
              <a:gd name="connsiteY25" fmla="*/ 53266 h 3311371"/>
              <a:gd name="connsiteX26" fmla="*/ 2693322 w 5552345"/>
              <a:gd name="connsiteY26" fmla="*/ 88776 h 3311371"/>
              <a:gd name="connsiteX27" fmla="*/ 2773221 w 5552345"/>
              <a:gd name="connsiteY27" fmla="*/ 106532 h 3311371"/>
              <a:gd name="connsiteX28" fmla="*/ 2968529 w 5552345"/>
              <a:gd name="connsiteY28" fmla="*/ 133165 h 3311371"/>
              <a:gd name="connsiteX29" fmla="*/ 3368024 w 5552345"/>
              <a:gd name="connsiteY29" fmla="*/ 124287 h 3311371"/>
              <a:gd name="connsiteX30" fmla="*/ 3412413 w 5552345"/>
              <a:gd name="connsiteY30" fmla="*/ 115409 h 3311371"/>
              <a:gd name="connsiteX31" fmla="*/ 3643232 w 5552345"/>
              <a:gd name="connsiteY31" fmla="*/ 97654 h 3311371"/>
              <a:gd name="connsiteX32" fmla="*/ 3758642 w 5552345"/>
              <a:gd name="connsiteY32" fmla="*/ 106532 h 3311371"/>
              <a:gd name="connsiteX33" fmla="*/ 3803030 w 5552345"/>
              <a:gd name="connsiteY33" fmla="*/ 133165 h 3311371"/>
              <a:gd name="connsiteX34" fmla="*/ 3829663 w 5552345"/>
              <a:gd name="connsiteY34" fmla="*/ 142042 h 3311371"/>
              <a:gd name="connsiteX35" fmla="*/ 3847419 w 5552345"/>
              <a:gd name="connsiteY35" fmla="*/ 159798 h 3311371"/>
              <a:gd name="connsiteX36" fmla="*/ 3882929 w 5552345"/>
              <a:gd name="connsiteY36" fmla="*/ 186431 h 3311371"/>
              <a:gd name="connsiteX37" fmla="*/ 3927318 w 5552345"/>
              <a:gd name="connsiteY37" fmla="*/ 221941 h 3311371"/>
              <a:gd name="connsiteX38" fmla="*/ 4024972 w 5552345"/>
              <a:gd name="connsiteY38" fmla="*/ 301840 h 3311371"/>
              <a:gd name="connsiteX39" fmla="*/ 4122626 w 5552345"/>
              <a:gd name="connsiteY39" fmla="*/ 328473 h 3311371"/>
              <a:gd name="connsiteX40" fmla="*/ 4202525 w 5552345"/>
              <a:gd name="connsiteY40" fmla="*/ 346229 h 3311371"/>
              <a:gd name="connsiteX41" fmla="*/ 4317935 w 5552345"/>
              <a:gd name="connsiteY41" fmla="*/ 355106 h 3311371"/>
              <a:gd name="connsiteX42" fmla="*/ 4690797 w 5552345"/>
              <a:gd name="connsiteY42" fmla="*/ 346229 h 3311371"/>
              <a:gd name="connsiteX43" fmla="*/ 4726308 w 5552345"/>
              <a:gd name="connsiteY43" fmla="*/ 337351 h 3311371"/>
              <a:gd name="connsiteX44" fmla="*/ 4886106 w 5552345"/>
              <a:gd name="connsiteY44" fmla="*/ 346229 h 3311371"/>
              <a:gd name="connsiteX45" fmla="*/ 4966005 w 5552345"/>
              <a:gd name="connsiteY45" fmla="*/ 417250 h 3311371"/>
              <a:gd name="connsiteX46" fmla="*/ 5037026 w 5552345"/>
              <a:gd name="connsiteY46" fmla="*/ 497149 h 3311371"/>
              <a:gd name="connsiteX47" fmla="*/ 5116925 w 5552345"/>
              <a:gd name="connsiteY47" fmla="*/ 568171 h 3311371"/>
              <a:gd name="connsiteX48" fmla="*/ 5143558 w 5552345"/>
              <a:gd name="connsiteY48" fmla="*/ 612559 h 3311371"/>
              <a:gd name="connsiteX49" fmla="*/ 5187947 w 5552345"/>
              <a:gd name="connsiteY49" fmla="*/ 648070 h 3311371"/>
              <a:gd name="connsiteX50" fmla="*/ 5258968 w 5552345"/>
              <a:gd name="connsiteY50" fmla="*/ 727969 h 3311371"/>
              <a:gd name="connsiteX51" fmla="*/ 5276723 w 5552345"/>
              <a:gd name="connsiteY51" fmla="*/ 754602 h 3311371"/>
              <a:gd name="connsiteX52" fmla="*/ 5312234 w 5552345"/>
              <a:gd name="connsiteY52" fmla="*/ 790112 h 3311371"/>
              <a:gd name="connsiteX53" fmla="*/ 5347745 w 5552345"/>
              <a:gd name="connsiteY53" fmla="*/ 843378 h 3311371"/>
              <a:gd name="connsiteX54" fmla="*/ 5374378 w 5552345"/>
              <a:gd name="connsiteY54" fmla="*/ 870011 h 3311371"/>
              <a:gd name="connsiteX55" fmla="*/ 5392133 w 5552345"/>
              <a:gd name="connsiteY55" fmla="*/ 896644 h 3311371"/>
              <a:gd name="connsiteX56" fmla="*/ 5436522 w 5552345"/>
              <a:gd name="connsiteY56" fmla="*/ 941033 h 3311371"/>
              <a:gd name="connsiteX57" fmla="*/ 5463155 w 5552345"/>
              <a:gd name="connsiteY57" fmla="*/ 967666 h 3311371"/>
              <a:gd name="connsiteX58" fmla="*/ 5525298 w 5552345"/>
              <a:gd name="connsiteY58" fmla="*/ 1012054 h 3311371"/>
              <a:gd name="connsiteX59" fmla="*/ 5534176 w 5552345"/>
              <a:gd name="connsiteY59" fmla="*/ 1047565 h 3311371"/>
              <a:gd name="connsiteX60" fmla="*/ 5551931 w 5552345"/>
              <a:gd name="connsiteY60" fmla="*/ 1100831 h 3311371"/>
              <a:gd name="connsiteX61" fmla="*/ 5543054 w 5552345"/>
              <a:gd name="connsiteY61" fmla="*/ 1180730 h 3311371"/>
              <a:gd name="connsiteX62" fmla="*/ 5525298 w 5552345"/>
              <a:gd name="connsiteY62" fmla="*/ 1207363 h 3311371"/>
              <a:gd name="connsiteX63" fmla="*/ 5489788 w 5552345"/>
              <a:gd name="connsiteY63" fmla="*/ 1216240 h 3311371"/>
              <a:gd name="connsiteX64" fmla="*/ 5454277 w 5552345"/>
              <a:gd name="connsiteY64" fmla="*/ 1242873 h 3311371"/>
              <a:gd name="connsiteX65" fmla="*/ 5401011 w 5552345"/>
              <a:gd name="connsiteY65" fmla="*/ 1260629 h 3311371"/>
              <a:gd name="connsiteX66" fmla="*/ 5321112 w 5552345"/>
              <a:gd name="connsiteY66" fmla="*/ 1296139 h 3311371"/>
              <a:gd name="connsiteX67" fmla="*/ 5276723 w 5552345"/>
              <a:gd name="connsiteY67" fmla="*/ 1313895 h 3311371"/>
              <a:gd name="connsiteX68" fmla="*/ 5232335 w 5552345"/>
              <a:gd name="connsiteY68" fmla="*/ 1349405 h 3311371"/>
              <a:gd name="connsiteX69" fmla="*/ 5187947 w 5552345"/>
              <a:gd name="connsiteY69" fmla="*/ 1376039 h 3311371"/>
              <a:gd name="connsiteX70" fmla="*/ 5179069 w 5552345"/>
              <a:gd name="connsiteY70" fmla="*/ 1455938 h 3311371"/>
              <a:gd name="connsiteX71" fmla="*/ 5214580 w 5552345"/>
              <a:gd name="connsiteY71" fmla="*/ 1473693 h 3311371"/>
              <a:gd name="connsiteX72" fmla="*/ 5241213 w 5552345"/>
              <a:gd name="connsiteY72" fmla="*/ 1500326 h 3311371"/>
              <a:gd name="connsiteX73" fmla="*/ 5276723 w 5552345"/>
              <a:gd name="connsiteY73" fmla="*/ 1518081 h 3311371"/>
              <a:gd name="connsiteX74" fmla="*/ 5294479 w 5552345"/>
              <a:gd name="connsiteY74" fmla="*/ 1544714 h 3311371"/>
              <a:gd name="connsiteX75" fmla="*/ 5321112 w 5552345"/>
              <a:gd name="connsiteY75" fmla="*/ 1562470 h 3311371"/>
              <a:gd name="connsiteX76" fmla="*/ 5365500 w 5552345"/>
              <a:gd name="connsiteY76" fmla="*/ 1624613 h 3311371"/>
              <a:gd name="connsiteX77" fmla="*/ 5356622 w 5552345"/>
              <a:gd name="connsiteY77" fmla="*/ 1660124 h 3311371"/>
              <a:gd name="connsiteX78" fmla="*/ 5285601 w 5552345"/>
              <a:gd name="connsiteY78" fmla="*/ 1713390 h 3311371"/>
              <a:gd name="connsiteX79" fmla="*/ 5258968 w 5552345"/>
              <a:gd name="connsiteY79" fmla="*/ 1722268 h 3311371"/>
              <a:gd name="connsiteX80" fmla="*/ 5214580 w 5552345"/>
              <a:gd name="connsiteY80" fmla="*/ 1748901 h 3311371"/>
              <a:gd name="connsiteX81" fmla="*/ 5187947 w 5552345"/>
              <a:gd name="connsiteY81" fmla="*/ 1775534 h 3311371"/>
              <a:gd name="connsiteX82" fmla="*/ 5152436 w 5552345"/>
              <a:gd name="connsiteY82" fmla="*/ 1802167 h 3311371"/>
              <a:gd name="connsiteX83" fmla="*/ 5108048 w 5552345"/>
              <a:gd name="connsiteY83" fmla="*/ 1890943 h 3311371"/>
              <a:gd name="connsiteX84" fmla="*/ 5099170 w 5552345"/>
              <a:gd name="connsiteY84" fmla="*/ 1944209 h 3311371"/>
              <a:gd name="connsiteX85" fmla="*/ 5116925 w 5552345"/>
              <a:gd name="connsiteY85" fmla="*/ 1988598 h 3311371"/>
              <a:gd name="connsiteX86" fmla="*/ 5161314 w 5552345"/>
              <a:gd name="connsiteY86" fmla="*/ 2032986 h 3311371"/>
              <a:gd name="connsiteX87" fmla="*/ 5170191 w 5552345"/>
              <a:gd name="connsiteY87" fmla="*/ 2059619 h 3311371"/>
              <a:gd name="connsiteX88" fmla="*/ 5187947 w 5552345"/>
              <a:gd name="connsiteY88" fmla="*/ 2086252 h 3311371"/>
              <a:gd name="connsiteX89" fmla="*/ 5214580 w 5552345"/>
              <a:gd name="connsiteY89" fmla="*/ 2166151 h 3311371"/>
              <a:gd name="connsiteX90" fmla="*/ 5205702 w 5552345"/>
              <a:gd name="connsiteY90" fmla="*/ 2219417 h 3311371"/>
              <a:gd name="connsiteX91" fmla="*/ 5152436 w 5552345"/>
              <a:gd name="connsiteY91" fmla="*/ 2263805 h 3311371"/>
              <a:gd name="connsiteX92" fmla="*/ 5125803 w 5552345"/>
              <a:gd name="connsiteY92" fmla="*/ 2334827 h 3311371"/>
              <a:gd name="connsiteX93" fmla="*/ 5134681 w 5552345"/>
              <a:gd name="connsiteY93" fmla="*/ 2379215 h 3311371"/>
              <a:gd name="connsiteX94" fmla="*/ 5187947 w 5552345"/>
              <a:gd name="connsiteY94" fmla="*/ 2432481 h 3311371"/>
              <a:gd name="connsiteX95" fmla="*/ 5214580 w 5552345"/>
              <a:gd name="connsiteY95" fmla="*/ 2459114 h 3311371"/>
              <a:gd name="connsiteX96" fmla="*/ 5223457 w 5552345"/>
              <a:gd name="connsiteY96" fmla="*/ 2485747 h 3311371"/>
              <a:gd name="connsiteX97" fmla="*/ 5170191 w 5552345"/>
              <a:gd name="connsiteY97" fmla="*/ 2556769 h 3311371"/>
              <a:gd name="connsiteX98" fmla="*/ 5134681 w 5552345"/>
              <a:gd name="connsiteY98" fmla="*/ 2574524 h 3311371"/>
              <a:gd name="connsiteX99" fmla="*/ 5072537 w 5552345"/>
              <a:gd name="connsiteY99" fmla="*/ 2618912 h 3311371"/>
              <a:gd name="connsiteX100" fmla="*/ 5028149 w 5552345"/>
              <a:gd name="connsiteY100" fmla="*/ 2654423 h 3311371"/>
              <a:gd name="connsiteX101" fmla="*/ 4966005 w 5552345"/>
              <a:gd name="connsiteY101" fmla="*/ 2689934 h 3311371"/>
              <a:gd name="connsiteX102" fmla="*/ 4859473 w 5552345"/>
              <a:gd name="connsiteY102" fmla="*/ 2760955 h 3311371"/>
              <a:gd name="connsiteX103" fmla="*/ 4752941 w 5552345"/>
              <a:gd name="connsiteY103" fmla="*/ 2814221 h 3311371"/>
              <a:gd name="connsiteX104" fmla="*/ 4699675 w 5552345"/>
              <a:gd name="connsiteY104" fmla="*/ 2840854 h 3311371"/>
              <a:gd name="connsiteX105" fmla="*/ 4637531 w 5552345"/>
              <a:gd name="connsiteY105" fmla="*/ 2867487 h 3311371"/>
              <a:gd name="connsiteX106" fmla="*/ 4530999 w 5552345"/>
              <a:gd name="connsiteY106" fmla="*/ 2920753 h 3311371"/>
              <a:gd name="connsiteX107" fmla="*/ 4451100 w 5552345"/>
              <a:gd name="connsiteY107" fmla="*/ 2974019 h 3311371"/>
              <a:gd name="connsiteX108" fmla="*/ 4397834 w 5552345"/>
              <a:gd name="connsiteY108" fmla="*/ 3009530 h 3311371"/>
              <a:gd name="connsiteX109" fmla="*/ 4326813 w 5552345"/>
              <a:gd name="connsiteY109" fmla="*/ 3045040 h 3311371"/>
              <a:gd name="connsiteX110" fmla="*/ 4211403 w 5552345"/>
              <a:gd name="connsiteY110" fmla="*/ 3124939 h 3311371"/>
              <a:gd name="connsiteX111" fmla="*/ 4149259 w 5552345"/>
              <a:gd name="connsiteY111" fmla="*/ 3160450 h 3311371"/>
              <a:gd name="connsiteX112" fmla="*/ 4033850 w 5552345"/>
              <a:gd name="connsiteY112" fmla="*/ 3213716 h 3311371"/>
              <a:gd name="connsiteX113" fmla="*/ 3803030 w 5552345"/>
              <a:gd name="connsiteY113" fmla="*/ 3266982 h 3311371"/>
              <a:gd name="connsiteX114" fmla="*/ 3749764 w 5552345"/>
              <a:gd name="connsiteY114" fmla="*/ 3275860 h 3311371"/>
              <a:gd name="connsiteX115" fmla="*/ 3705376 w 5552345"/>
              <a:gd name="connsiteY115" fmla="*/ 3284738 h 3311371"/>
              <a:gd name="connsiteX116" fmla="*/ 3598844 w 5552345"/>
              <a:gd name="connsiteY116" fmla="*/ 3293615 h 3311371"/>
              <a:gd name="connsiteX117" fmla="*/ 3439046 w 5552345"/>
              <a:gd name="connsiteY117" fmla="*/ 3311371 h 3311371"/>
              <a:gd name="connsiteX118" fmla="*/ 2906386 w 5552345"/>
              <a:gd name="connsiteY118" fmla="*/ 3302493 h 3311371"/>
              <a:gd name="connsiteX119" fmla="*/ 2861997 w 5552345"/>
              <a:gd name="connsiteY119" fmla="*/ 3293615 h 3311371"/>
              <a:gd name="connsiteX120" fmla="*/ 2764343 w 5552345"/>
              <a:gd name="connsiteY120" fmla="*/ 3266982 h 3311371"/>
              <a:gd name="connsiteX121" fmla="*/ 2719955 w 5552345"/>
              <a:gd name="connsiteY121" fmla="*/ 3231472 h 3311371"/>
              <a:gd name="connsiteX122" fmla="*/ 2675566 w 5552345"/>
              <a:gd name="connsiteY122" fmla="*/ 3169328 h 3311371"/>
              <a:gd name="connsiteX123" fmla="*/ 2640055 w 5552345"/>
              <a:gd name="connsiteY123" fmla="*/ 3107184 h 3311371"/>
              <a:gd name="connsiteX124" fmla="*/ 2586789 w 5552345"/>
              <a:gd name="connsiteY124" fmla="*/ 3053918 h 3311371"/>
              <a:gd name="connsiteX125" fmla="*/ 2542401 w 5552345"/>
              <a:gd name="connsiteY125" fmla="*/ 2991774 h 3311371"/>
              <a:gd name="connsiteX126" fmla="*/ 2489135 w 5552345"/>
              <a:gd name="connsiteY126" fmla="*/ 2929631 h 3311371"/>
              <a:gd name="connsiteX127" fmla="*/ 2453624 w 5552345"/>
              <a:gd name="connsiteY127" fmla="*/ 2876365 h 3311371"/>
              <a:gd name="connsiteX128" fmla="*/ 2382603 w 5552345"/>
              <a:gd name="connsiteY128" fmla="*/ 2814221 h 3311371"/>
              <a:gd name="connsiteX129" fmla="*/ 2338215 w 5552345"/>
              <a:gd name="connsiteY129" fmla="*/ 2787588 h 3311371"/>
              <a:gd name="connsiteX130" fmla="*/ 2293826 w 5552345"/>
              <a:gd name="connsiteY130" fmla="*/ 2752077 h 3311371"/>
              <a:gd name="connsiteX131" fmla="*/ 2178417 w 5552345"/>
              <a:gd name="connsiteY131" fmla="*/ 2654423 h 3311371"/>
              <a:gd name="connsiteX132" fmla="*/ 2063007 w 5552345"/>
              <a:gd name="connsiteY132" fmla="*/ 2592279 h 3311371"/>
              <a:gd name="connsiteX133" fmla="*/ 1974230 w 5552345"/>
              <a:gd name="connsiteY133" fmla="*/ 2547891 h 3311371"/>
              <a:gd name="connsiteX134" fmla="*/ 1636879 w 5552345"/>
              <a:gd name="connsiteY134" fmla="*/ 2530136 h 3311371"/>
              <a:gd name="connsiteX135" fmla="*/ 1441570 w 5552345"/>
              <a:gd name="connsiteY135" fmla="*/ 2547891 h 3311371"/>
              <a:gd name="connsiteX136" fmla="*/ 1379426 w 5552345"/>
              <a:gd name="connsiteY136" fmla="*/ 2583402 h 3311371"/>
              <a:gd name="connsiteX137" fmla="*/ 1343916 w 5552345"/>
              <a:gd name="connsiteY137" fmla="*/ 2601157 h 3311371"/>
              <a:gd name="connsiteX138" fmla="*/ 1317283 w 5552345"/>
              <a:gd name="connsiteY138" fmla="*/ 2610035 h 3311371"/>
              <a:gd name="connsiteX139" fmla="*/ 1175240 w 5552345"/>
              <a:gd name="connsiteY139" fmla="*/ 2636668 h 3311371"/>
              <a:gd name="connsiteX140" fmla="*/ 917788 w 5552345"/>
              <a:gd name="connsiteY140" fmla="*/ 2618912 h 3311371"/>
              <a:gd name="connsiteX141" fmla="*/ 855644 w 5552345"/>
              <a:gd name="connsiteY141" fmla="*/ 2601157 h 3311371"/>
              <a:gd name="connsiteX142" fmla="*/ 704723 w 5552345"/>
              <a:gd name="connsiteY142" fmla="*/ 2556769 h 3311371"/>
              <a:gd name="connsiteX143" fmla="*/ 527170 w 5552345"/>
              <a:gd name="connsiteY143" fmla="*/ 2503503 h 3311371"/>
              <a:gd name="connsiteX144" fmla="*/ 420638 w 5552345"/>
              <a:gd name="connsiteY144" fmla="*/ 2450237 h 3311371"/>
              <a:gd name="connsiteX145" fmla="*/ 349617 w 5552345"/>
              <a:gd name="connsiteY145" fmla="*/ 2414726 h 3311371"/>
              <a:gd name="connsiteX146" fmla="*/ 305228 w 5552345"/>
              <a:gd name="connsiteY146" fmla="*/ 2370338 h 3311371"/>
              <a:gd name="connsiteX147" fmla="*/ 251962 w 5552345"/>
              <a:gd name="connsiteY147" fmla="*/ 2334827 h 3311371"/>
              <a:gd name="connsiteX148" fmla="*/ 216452 w 5552345"/>
              <a:gd name="connsiteY148" fmla="*/ 2290439 h 3311371"/>
              <a:gd name="connsiteX149" fmla="*/ 189819 w 5552345"/>
              <a:gd name="connsiteY149" fmla="*/ 2263805 h 3311371"/>
              <a:gd name="connsiteX150" fmla="*/ 163186 w 5552345"/>
              <a:gd name="connsiteY150" fmla="*/ 2228295 h 3311371"/>
              <a:gd name="connsiteX151" fmla="*/ 136553 w 5552345"/>
              <a:gd name="connsiteY151" fmla="*/ 2201662 h 3311371"/>
              <a:gd name="connsiteX152" fmla="*/ 92164 w 5552345"/>
              <a:gd name="connsiteY152" fmla="*/ 2130640 h 3311371"/>
              <a:gd name="connsiteX153" fmla="*/ 38898 w 5552345"/>
              <a:gd name="connsiteY153" fmla="*/ 2059619 h 3311371"/>
              <a:gd name="connsiteX154" fmla="*/ 30021 w 5552345"/>
              <a:gd name="connsiteY154" fmla="*/ 2032986 h 3311371"/>
              <a:gd name="connsiteX155" fmla="*/ 12265 w 5552345"/>
              <a:gd name="connsiteY155" fmla="*/ 1997475 h 3311371"/>
              <a:gd name="connsiteX156" fmla="*/ 12265 w 5552345"/>
              <a:gd name="connsiteY156" fmla="*/ 1811044 h 3311371"/>
              <a:gd name="connsiteX157" fmla="*/ 30021 w 5552345"/>
              <a:gd name="connsiteY157" fmla="*/ 1757778 h 3311371"/>
              <a:gd name="connsiteX158" fmla="*/ 38898 w 5552345"/>
              <a:gd name="connsiteY158" fmla="*/ 1686757 h 3311371"/>
              <a:gd name="connsiteX159" fmla="*/ 47776 w 5552345"/>
              <a:gd name="connsiteY159" fmla="*/ 1660124 h 3311371"/>
              <a:gd name="connsiteX160" fmla="*/ 65531 w 5552345"/>
              <a:gd name="connsiteY160" fmla="*/ 1491448 h 3311371"/>
              <a:gd name="connsiteX161" fmla="*/ 83287 w 5552345"/>
              <a:gd name="connsiteY161" fmla="*/ 1367161 h 3311371"/>
              <a:gd name="connsiteX162" fmla="*/ 101042 w 5552345"/>
              <a:gd name="connsiteY162" fmla="*/ 1251751 h 3311371"/>
              <a:gd name="connsiteX163" fmla="*/ 109920 w 5552345"/>
              <a:gd name="connsiteY163" fmla="*/ 1189607 h 3311371"/>
              <a:gd name="connsiteX164" fmla="*/ 145430 w 5552345"/>
              <a:gd name="connsiteY164" fmla="*/ 1100831 h 3311371"/>
              <a:gd name="connsiteX165" fmla="*/ 154308 w 5552345"/>
              <a:gd name="connsiteY165" fmla="*/ 1074198 h 3311371"/>
              <a:gd name="connsiteX166" fmla="*/ 172063 w 5552345"/>
              <a:gd name="connsiteY166" fmla="*/ 1038687 h 3311371"/>
              <a:gd name="connsiteX167" fmla="*/ 198696 w 5552345"/>
              <a:gd name="connsiteY167" fmla="*/ 976543 h 3311371"/>
              <a:gd name="connsiteX168" fmla="*/ 216452 w 5552345"/>
              <a:gd name="connsiteY168" fmla="*/ 958788 h 3311371"/>
              <a:gd name="connsiteX169" fmla="*/ 243085 w 5552345"/>
              <a:gd name="connsiteY169" fmla="*/ 896644 h 3311371"/>
              <a:gd name="connsiteX170" fmla="*/ 269718 w 5552345"/>
              <a:gd name="connsiteY170" fmla="*/ 852256 h 3311371"/>
              <a:gd name="connsiteX171" fmla="*/ 322984 w 5552345"/>
              <a:gd name="connsiteY171" fmla="*/ 798990 h 3311371"/>
              <a:gd name="connsiteX172" fmla="*/ 349617 w 5552345"/>
              <a:gd name="connsiteY172" fmla="*/ 790112 h 3311371"/>
              <a:gd name="connsiteX173" fmla="*/ 438393 w 5552345"/>
              <a:gd name="connsiteY173" fmla="*/ 719091 h 3311371"/>
              <a:gd name="connsiteX174" fmla="*/ 456149 w 5552345"/>
              <a:gd name="connsiteY174" fmla="*/ 692458 h 3311371"/>
              <a:gd name="connsiteX175" fmla="*/ 482782 w 5552345"/>
              <a:gd name="connsiteY175" fmla="*/ 674703 h 3311371"/>
              <a:gd name="connsiteX176" fmla="*/ 536048 w 5552345"/>
              <a:gd name="connsiteY176" fmla="*/ 621437 h 3311371"/>
              <a:gd name="connsiteX177" fmla="*/ 589314 w 5552345"/>
              <a:gd name="connsiteY177" fmla="*/ 568171 h 3311371"/>
              <a:gd name="connsiteX178" fmla="*/ 607069 w 5552345"/>
              <a:gd name="connsiteY178" fmla="*/ 550415 h 3311371"/>
              <a:gd name="connsiteX179" fmla="*/ 695846 w 5552345"/>
              <a:gd name="connsiteY179" fmla="*/ 514905 h 3311371"/>
              <a:gd name="connsiteX180" fmla="*/ 766867 w 5552345"/>
              <a:gd name="connsiteY180" fmla="*/ 452761 h 3311371"/>
              <a:gd name="connsiteX181" fmla="*/ 784622 w 5552345"/>
              <a:gd name="connsiteY181" fmla="*/ 426128 h 3311371"/>
              <a:gd name="connsiteX182" fmla="*/ 793500 w 5552345"/>
              <a:gd name="connsiteY182" fmla="*/ 399495 h 3311371"/>
              <a:gd name="connsiteX183" fmla="*/ 820133 w 5552345"/>
              <a:gd name="connsiteY183" fmla="*/ 381739 h 3311371"/>
              <a:gd name="connsiteX184" fmla="*/ 829011 w 5552345"/>
              <a:gd name="connsiteY184" fmla="*/ 372862 h 3311371"/>
              <a:gd name="connsiteX185" fmla="*/ 829011 w 5552345"/>
              <a:gd name="connsiteY185" fmla="*/ 372862 h 3311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5552345" h="3311371">
                <a:moveTo>
                  <a:pt x="749112" y="426128"/>
                </a:moveTo>
                <a:lnTo>
                  <a:pt x="749112" y="426128"/>
                </a:lnTo>
                <a:cubicBezTo>
                  <a:pt x="784623" y="399495"/>
                  <a:pt x="814431" y="362715"/>
                  <a:pt x="855644" y="346229"/>
                </a:cubicBezTo>
                <a:cubicBezTo>
                  <a:pt x="870440" y="340310"/>
                  <a:pt x="886102" y="336212"/>
                  <a:pt x="900032" y="328473"/>
                </a:cubicBezTo>
                <a:cubicBezTo>
                  <a:pt x="980643" y="283688"/>
                  <a:pt x="897717" y="314448"/>
                  <a:pt x="962176" y="292963"/>
                </a:cubicBezTo>
                <a:cubicBezTo>
                  <a:pt x="1008357" y="246782"/>
                  <a:pt x="981272" y="260735"/>
                  <a:pt x="1042075" y="248574"/>
                </a:cubicBezTo>
                <a:cubicBezTo>
                  <a:pt x="1053912" y="242656"/>
                  <a:pt x="1065422" y="236032"/>
                  <a:pt x="1077586" y="230819"/>
                </a:cubicBezTo>
                <a:cubicBezTo>
                  <a:pt x="1086187" y="227133"/>
                  <a:pt x="1095849" y="226126"/>
                  <a:pt x="1104219" y="221941"/>
                </a:cubicBezTo>
                <a:cubicBezTo>
                  <a:pt x="1113762" y="217169"/>
                  <a:pt x="1120862" y="207932"/>
                  <a:pt x="1130852" y="204186"/>
                </a:cubicBezTo>
                <a:cubicBezTo>
                  <a:pt x="1144980" y="198888"/>
                  <a:pt x="1160510" y="198581"/>
                  <a:pt x="1175240" y="195308"/>
                </a:cubicBezTo>
                <a:cubicBezTo>
                  <a:pt x="1187151" y="192661"/>
                  <a:pt x="1199019" y="189783"/>
                  <a:pt x="1210751" y="186431"/>
                </a:cubicBezTo>
                <a:cubicBezTo>
                  <a:pt x="1245724" y="176439"/>
                  <a:pt x="1232523" y="176245"/>
                  <a:pt x="1272894" y="168675"/>
                </a:cubicBezTo>
                <a:cubicBezTo>
                  <a:pt x="1308278" y="162040"/>
                  <a:pt x="1379426" y="150920"/>
                  <a:pt x="1379426" y="150920"/>
                </a:cubicBezTo>
                <a:cubicBezTo>
                  <a:pt x="1432692" y="153879"/>
                  <a:pt x="1486095" y="154968"/>
                  <a:pt x="1539224" y="159798"/>
                </a:cubicBezTo>
                <a:cubicBezTo>
                  <a:pt x="1551375" y="160903"/>
                  <a:pt x="1562549" y="169284"/>
                  <a:pt x="1574735" y="168675"/>
                </a:cubicBezTo>
                <a:cubicBezTo>
                  <a:pt x="1622392" y="166292"/>
                  <a:pt x="1669430" y="156838"/>
                  <a:pt x="1716778" y="150920"/>
                </a:cubicBezTo>
                <a:cubicBezTo>
                  <a:pt x="1740452" y="145002"/>
                  <a:pt x="1764866" y="141504"/>
                  <a:pt x="1787799" y="133165"/>
                </a:cubicBezTo>
                <a:cubicBezTo>
                  <a:pt x="1798424" y="129301"/>
                  <a:pt x="1845167" y="91164"/>
                  <a:pt x="1849943" y="88776"/>
                </a:cubicBezTo>
                <a:cubicBezTo>
                  <a:pt x="1866683" y="80406"/>
                  <a:pt x="1940381" y="72052"/>
                  <a:pt x="1947597" y="71021"/>
                </a:cubicBezTo>
                <a:cubicBezTo>
                  <a:pt x="1977007" y="59257"/>
                  <a:pt x="2014868" y="43106"/>
                  <a:pt x="2045252" y="35510"/>
                </a:cubicBezTo>
                <a:cubicBezTo>
                  <a:pt x="2062715" y="31144"/>
                  <a:pt x="2080808" y="29853"/>
                  <a:pt x="2098518" y="26633"/>
                </a:cubicBezTo>
                <a:cubicBezTo>
                  <a:pt x="2129473" y="21005"/>
                  <a:pt x="2165103" y="12147"/>
                  <a:pt x="2196172" y="8877"/>
                </a:cubicBezTo>
                <a:cubicBezTo>
                  <a:pt x="2234544" y="4838"/>
                  <a:pt x="2273112" y="2959"/>
                  <a:pt x="2311582" y="0"/>
                </a:cubicBezTo>
                <a:cubicBezTo>
                  <a:pt x="2388522" y="2959"/>
                  <a:pt x="2465813" y="954"/>
                  <a:pt x="2542401" y="8877"/>
                </a:cubicBezTo>
                <a:cubicBezTo>
                  <a:pt x="2553014" y="9975"/>
                  <a:pt x="2559770" y="21339"/>
                  <a:pt x="2569034" y="26633"/>
                </a:cubicBezTo>
                <a:cubicBezTo>
                  <a:pt x="2698325" y="100514"/>
                  <a:pt x="2531596" y="3475"/>
                  <a:pt x="2631178" y="53266"/>
                </a:cubicBezTo>
                <a:cubicBezTo>
                  <a:pt x="2682693" y="79023"/>
                  <a:pt x="2631064" y="65429"/>
                  <a:pt x="2693322" y="88776"/>
                </a:cubicBezTo>
                <a:cubicBezTo>
                  <a:pt x="2709732" y="94930"/>
                  <a:pt x="2758593" y="103156"/>
                  <a:pt x="2773221" y="106532"/>
                </a:cubicBezTo>
                <a:cubicBezTo>
                  <a:pt x="2897969" y="135320"/>
                  <a:pt x="2797038" y="120915"/>
                  <a:pt x="2968529" y="133165"/>
                </a:cubicBezTo>
                <a:lnTo>
                  <a:pt x="3368024" y="124287"/>
                </a:lnTo>
                <a:cubicBezTo>
                  <a:pt x="3383101" y="123684"/>
                  <a:pt x="3397440" y="117281"/>
                  <a:pt x="3412413" y="115409"/>
                </a:cubicBezTo>
                <a:cubicBezTo>
                  <a:pt x="3471392" y="108037"/>
                  <a:pt x="3590393" y="101177"/>
                  <a:pt x="3643232" y="97654"/>
                </a:cubicBezTo>
                <a:cubicBezTo>
                  <a:pt x="3681702" y="100613"/>
                  <a:pt x="3720356" y="101746"/>
                  <a:pt x="3758642" y="106532"/>
                </a:cubicBezTo>
                <a:cubicBezTo>
                  <a:pt x="3801002" y="111827"/>
                  <a:pt x="3771694" y="114363"/>
                  <a:pt x="3803030" y="133165"/>
                </a:cubicBezTo>
                <a:cubicBezTo>
                  <a:pt x="3811054" y="137980"/>
                  <a:pt x="3820785" y="139083"/>
                  <a:pt x="3829663" y="142042"/>
                </a:cubicBezTo>
                <a:cubicBezTo>
                  <a:pt x="3835582" y="147961"/>
                  <a:pt x="3840989" y="154439"/>
                  <a:pt x="3847419" y="159798"/>
                </a:cubicBezTo>
                <a:cubicBezTo>
                  <a:pt x="3858785" y="169270"/>
                  <a:pt x="3873457" y="175064"/>
                  <a:pt x="3882929" y="186431"/>
                </a:cubicBezTo>
                <a:cubicBezTo>
                  <a:pt x="3919795" y="230671"/>
                  <a:pt x="3851267" y="202930"/>
                  <a:pt x="3927318" y="221941"/>
                </a:cubicBezTo>
                <a:cubicBezTo>
                  <a:pt x="3952520" y="247143"/>
                  <a:pt x="3996599" y="293733"/>
                  <a:pt x="4024972" y="301840"/>
                </a:cubicBezTo>
                <a:cubicBezTo>
                  <a:pt x="4064018" y="312996"/>
                  <a:pt x="4085941" y="320007"/>
                  <a:pt x="4122626" y="328473"/>
                </a:cubicBezTo>
                <a:cubicBezTo>
                  <a:pt x="4149210" y="334608"/>
                  <a:pt x="4175492" y="342543"/>
                  <a:pt x="4202525" y="346229"/>
                </a:cubicBezTo>
                <a:cubicBezTo>
                  <a:pt x="4240755" y="351442"/>
                  <a:pt x="4279465" y="352147"/>
                  <a:pt x="4317935" y="355106"/>
                </a:cubicBezTo>
                <a:lnTo>
                  <a:pt x="4690797" y="346229"/>
                </a:lnTo>
                <a:cubicBezTo>
                  <a:pt x="4702987" y="345699"/>
                  <a:pt x="4714107" y="337351"/>
                  <a:pt x="4726308" y="337351"/>
                </a:cubicBezTo>
                <a:cubicBezTo>
                  <a:pt x="4779656" y="337351"/>
                  <a:pt x="4832840" y="343270"/>
                  <a:pt x="4886106" y="346229"/>
                </a:cubicBezTo>
                <a:cubicBezTo>
                  <a:pt x="4927669" y="373937"/>
                  <a:pt x="4919228" y="365795"/>
                  <a:pt x="4966005" y="417250"/>
                </a:cubicBezTo>
                <a:cubicBezTo>
                  <a:pt x="5011861" y="467692"/>
                  <a:pt x="4988216" y="454441"/>
                  <a:pt x="5037026" y="497149"/>
                </a:cubicBezTo>
                <a:cubicBezTo>
                  <a:pt x="5080839" y="535485"/>
                  <a:pt x="5074008" y="514524"/>
                  <a:pt x="5116925" y="568171"/>
                </a:cubicBezTo>
                <a:cubicBezTo>
                  <a:pt x="5127704" y="581645"/>
                  <a:pt x="5132094" y="599663"/>
                  <a:pt x="5143558" y="612559"/>
                </a:cubicBezTo>
                <a:cubicBezTo>
                  <a:pt x="5156147" y="626721"/>
                  <a:pt x="5173785" y="635481"/>
                  <a:pt x="5187947" y="648070"/>
                </a:cubicBezTo>
                <a:cubicBezTo>
                  <a:pt x="5217014" y="673907"/>
                  <a:pt x="5235460" y="696624"/>
                  <a:pt x="5258968" y="727969"/>
                </a:cubicBezTo>
                <a:cubicBezTo>
                  <a:pt x="5265370" y="736505"/>
                  <a:pt x="5269779" y="746501"/>
                  <a:pt x="5276723" y="754602"/>
                </a:cubicBezTo>
                <a:cubicBezTo>
                  <a:pt x="5287617" y="767312"/>
                  <a:pt x="5301777" y="777040"/>
                  <a:pt x="5312234" y="790112"/>
                </a:cubicBezTo>
                <a:cubicBezTo>
                  <a:pt x="5325565" y="806775"/>
                  <a:pt x="5334644" y="826534"/>
                  <a:pt x="5347745" y="843378"/>
                </a:cubicBezTo>
                <a:cubicBezTo>
                  <a:pt x="5355453" y="853288"/>
                  <a:pt x="5366341" y="860366"/>
                  <a:pt x="5374378" y="870011"/>
                </a:cubicBezTo>
                <a:cubicBezTo>
                  <a:pt x="5381208" y="878208"/>
                  <a:pt x="5385107" y="888614"/>
                  <a:pt x="5392133" y="896644"/>
                </a:cubicBezTo>
                <a:cubicBezTo>
                  <a:pt x="5405912" y="912392"/>
                  <a:pt x="5421726" y="926237"/>
                  <a:pt x="5436522" y="941033"/>
                </a:cubicBezTo>
                <a:cubicBezTo>
                  <a:pt x="5445400" y="949911"/>
                  <a:pt x="5452709" y="960702"/>
                  <a:pt x="5463155" y="967666"/>
                </a:cubicBezTo>
                <a:cubicBezTo>
                  <a:pt x="5502099" y="993628"/>
                  <a:pt x="5481252" y="979019"/>
                  <a:pt x="5525298" y="1012054"/>
                </a:cubicBezTo>
                <a:cubicBezTo>
                  <a:pt x="5528257" y="1023891"/>
                  <a:pt x="5530670" y="1035878"/>
                  <a:pt x="5534176" y="1047565"/>
                </a:cubicBezTo>
                <a:cubicBezTo>
                  <a:pt x="5539554" y="1065491"/>
                  <a:pt x="5550686" y="1082157"/>
                  <a:pt x="5551931" y="1100831"/>
                </a:cubicBezTo>
                <a:cubicBezTo>
                  <a:pt x="5553714" y="1127569"/>
                  <a:pt x="5549553" y="1154733"/>
                  <a:pt x="5543054" y="1180730"/>
                </a:cubicBezTo>
                <a:cubicBezTo>
                  <a:pt x="5540466" y="1191081"/>
                  <a:pt x="5534176" y="1201445"/>
                  <a:pt x="5525298" y="1207363"/>
                </a:cubicBezTo>
                <a:cubicBezTo>
                  <a:pt x="5515146" y="1214131"/>
                  <a:pt x="5501625" y="1213281"/>
                  <a:pt x="5489788" y="1216240"/>
                </a:cubicBezTo>
                <a:cubicBezTo>
                  <a:pt x="5477951" y="1225118"/>
                  <a:pt x="5467511" y="1236256"/>
                  <a:pt x="5454277" y="1242873"/>
                </a:cubicBezTo>
                <a:cubicBezTo>
                  <a:pt x="5437537" y="1251243"/>
                  <a:pt x="5418600" y="1254233"/>
                  <a:pt x="5401011" y="1260629"/>
                </a:cubicBezTo>
                <a:cubicBezTo>
                  <a:pt x="5328634" y="1286948"/>
                  <a:pt x="5383914" y="1268227"/>
                  <a:pt x="5321112" y="1296139"/>
                </a:cubicBezTo>
                <a:cubicBezTo>
                  <a:pt x="5306549" y="1302611"/>
                  <a:pt x="5290388" y="1305696"/>
                  <a:pt x="5276723" y="1313895"/>
                </a:cubicBezTo>
                <a:cubicBezTo>
                  <a:pt x="5260475" y="1323644"/>
                  <a:pt x="5247858" y="1338539"/>
                  <a:pt x="5232335" y="1349405"/>
                </a:cubicBezTo>
                <a:cubicBezTo>
                  <a:pt x="5218199" y="1359300"/>
                  <a:pt x="5202743" y="1367161"/>
                  <a:pt x="5187947" y="1376039"/>
                </a:cubicBezTo>
                <a:cubicBezTo>
                  <a:pt x="5169151" y="1404232"/>
                  <a:pt x="5153346" y="1414782"/>
                  <a:pt x="5179069" y="1455938"/>
                </a:cubicBezTo>
                <a:cubicBezTo>
                  <a:pt x="5186083" y="1467160"/>
                  <a:pt x="5202743" y="1467775"/>
                  <a:pt x="5214580" y="1473693"/>
                </a:cubicBezTo>
                <a:cubicBezTo>
                  <a:pt x="5223458" y="1482571"/>
                  <a:pt x="5230997" y="1493029"/>
                  <a:pt x="5241213" y="1500326"/>
                </a:cubicBezTo>
                <a:cubicBezTo>
                  <a:pt x="5251982" y="1508018"/>
                  <a:pt x="5266556" y="1509609"/>
                  <a:pt x="5276723" y="1518081"/>
                </a:cubicBezTo>
                <a:cubicBezTo>
                  <a:pt x="5284920" y="1524912"/>
                  <a:pt x="5286934" y="1537169"/>
                  <a:pt x="5294479" y="1544714"/>
                </a:cubicBezTo>
                <a:cubicBezTo>
                  <a:pt x="5302024" y="1552259"/>
                  <a:pt x="5313567" y="1554925"/>
                  <a:pt x="5321112" y="1562470"/>
                </a:cubicBezTo>
                <a:cubicBezTo>
                  <a:pt x="5332126" y="1573484"/>
                  <a:pt x="5355417" y="1609488"/>
                  <a:pt x="5365500" y="1624613"/>
                </a:cubicBezTo>
                <a:cubicBezTo>
                  <a:pt x="5362541" y="1636450"/>
                  <a:pt x="5362676" y="1649530"/>
                  <a:pt x="5356622" y="1660124"/>
                </a:cubicBezTo>
                <a:cubicBezTo>
                  <a:pt x="5344299" y="1681690"/>
                  <a:pt x="5304319" y="1704031"/>
                  <a:pt x="5285601" y="1713390"/>
                </a:cubicBezTo>
                <a:cubicBezTo>
                  <a:pt x="5277231" y="1717575"/>
                  <a:pt x="5267338" y="1718083"/>
                  <a:pt x="5258968" y="1722268"/>
                </a:cubicBezTo>
                <a:cubicBezTo>
                  <a:pt x="5243535" y="1729985"/>
                  <a:pt x="5228384" y="1738548"/>
                  <a:pt x="5214580" y="1748901"/>
                </a:cubicBezTo>
                <a:cubicBezTo>
                  <a:pt x="5204536" y="1756434"/>
                  <a:pt x="5197479" y="1767363"/>
                  <a:pt x="5187947" y="1775534"/>
                </a:cubicBezTo>
                <a:cubicBezTo>
                  <a:pt x="5176713" y="1785163"/>
                  <a:pt x="5164273" y="1793289"/>
                  <a:pt x="5152436" y="1802167"/>
                </a:cubicBezTo>
                <a:cubicBezTo>
                  <a:pt x="5132866" y="1834784"/>
                  <a:pt x="5118117" y="1854025"/>
                  <a:pt x="5108048" y="1890943"/>
                </a:cubicBezTo>
                <a:cubicBezTo>
                  <a:pt x="5103312" y="1908309"/>
                  <a:pt x="5102129" y="1926454"/>
                  <a:pt x="5099170" y="1944209"/>
                </a:cubicBezTo>
                <a:cubicBezTo>
                  <a:pt x="5105088" y="1959005"/>
                  <a:pt x="5107786" y="1975543"/>
                  <a:pt x="5116925" y="1988598"/>
                </a:cubicBezTo>
                <a:cubicBezTo>
                  <a:pt x="5128925" y="2005740"/>
                  <a:pt x="5161314" y="2032986"/>
                  <a:pt x="5161314" y="2032986"/>
                </a:cubicBezTo>
                <a:cubicBezTo>
                  <a:pt x="5164273" y="2041864"/>
                  <a:pt x="5166006" y="2051249"/>
                  <a:pt x="5170191" y="2059619"/>
                </a:cubicBezTo>
                <a:cubicBezTo>
                  <a:pt x="5174963" y="2069162"/>
                  <a:pt x="5183843" y="2076403"/>
                  <a:pt x="5187947" y="2086252"/>
                </a:cubicBezTo>
                <a:cubicBezTo>
                  <a:pt x="5198745" y="2112166"/>
                  <a:pt x="5214580" y="2166151"/>
                  <a:pt x="5214580" y="2166151"/>
                </a:cubicBezTo>
                <a:cubicBezTo>
                  <a:pt x="5211621" y="2183906"/>
                  <a:pt x="5213013" y="2202968"/>
                  <a:pt x="5205702" y="2219417"/>
                </a:cubicBezTo>
                <a:cubicBezTo>
                  <a:pt x="5198506" y="2235607"/>
                  <a:pt x="5166585" y="2254372"/>
                  <a:pt x="5152436" y="2263805"/>
                </a:cubicBezTo>
                <a:cubicBezTo>
                  <a:pt x="5142336" y="2284007"/>
                  <a:pt x="5125803" y="2310653"/>
                  <a:pt x="5125803" y="2334827"/>
                </a:cubicBezTo>
                <a:cubicBezTo>
                  <a:pt x="5125803" y="2349916"/>
                  <a:pt x="5126580" y="2366485"/>
                  <a:pt x="5134681" y="2379215"/>
                </a:cubicBezTo>
                <a:cubicBezTo>
                  <a:pt x="5148162" y="2400399"/>
                  <a:pt x="5170192" y="2414726"/>
                  <a:pt x="5187947" y="2432481"/>
                </a:cubicBezTo>
                <a:lnTo>
                  <a:pt x="5214580" y="2459114"/>
                </a:lnTo>
                <a:cubicBezTo>
                  <a:pt x="5217539" y="2467992"/>
                  <a:pt x="5224618" y="2476461"/>
                  <a:pt x="5223457" y="2485747"/>
                </a:cubicBezTo>
                <a:cubicBezTo>
                  <a:pt x="5218426" y="2525990"/>
                  <a:pt x="5201535" y="2537179"/>
                  <a:pt x="5170191" y="2556769"/>
                </a:cubicBezTo>
                <a:cubicBezTo>
                  <a:pt x="5158969" y="2563783"/>
                  <a:pt x="5145846" y="2567419"/>
                  <a:pt x="5134681" y="2574524"/>
                </a:cubicBezTo>
                <a:cubicBezTo>
                  <a:pt x="5113205" y="2588191"/>
                  <a:pt x="5092902" y="2603638"/>
                  <a:pt x="5072537" y="2618912"/>
                </a:cubicBezTo>
                <a:cubicBezTo>
                  <a:pt x="5057378" y="2630281"/>
                  <a:pt x="5043915" y="2643912"/>
                  <a:pt x="5028149" y="2654423"/>
                </a:cubicBezTo>
                <a:cubicBezTo>
                  <a:pt x="5008298" y="2667657"/>
                  <a:pt x="4985856" y="2676700"/>
                  <a:pt x="4966005" y="2689934"/>
                </a:cubicBezTo>
                <a:cubicBezTo>
                  <a:pt x="4863185" y="2758480"/>
                  <a:pt x="4988184" y="2693212"/>
                  <a:pt x="4859473" y="2760955"/>
                </a:cubicBezTo>
                <a:cubicBezTo>
                  <a:pt x="4824340" y="2779446"/>
                  <a:pt x="4788452" y="2796466"/>
                  <a:pt x="4752941" y="2814221"/>
                </a:cubicBezTo>
                <a:cubicBezTo>
                  <a:pt x="4735186" y="2823099"/>
                  <a:pt x="4717921" y="2833034"/>
                  <a:pt x="4699675" y="2840854"/>
                </a:cubicBezTo>
                <a:cubicBezTo>
                  <a:pt x="4678960" y="2849732"/>
                  <a:pt x="4657898" y="2857839"/>
                  <a:pt x="4637531" y="2867487"/>
                </a:cubicBezTo>
                <a:cubicBezTo>
                  <a:pt x="4601651" y="2884483"/>
                  <a:pt x="4562760" y="2896931"/>
                  <a:pt x="4530999" y="2920753"/>
                </a:cubicBezTo>
                <a:cubicBezTo>
                  <a:pt x="4466022" y="2969487"/>
                  <a:pt x="4526443" y="2926074"/>
                  <a:pt x="4451100" y="2974019"/>
                </a:cubicBezTo>
                <a:cubicBezTo>
                  <a:pt x="4433097" y="2985476"/>
                  <a:pt x="4416362" y="2998943"/>
                  <a:pt x="4397834" y="3009530"/>
                </a:cubicBezTo>
                <a:cubicBezTo>
                  <a:pt x="4374853" y="3022662"/>
                  <a:pt x="4349318" y="3031109"/>
                  <a:pt x="4326813" y="3045040"/>
                </a:cubicBezTo>
                <a:cubicBezTo>
                  <a:pt x="4287029" y="3069668"/>
                  <a:pt x="4252028" y="3101725"/>
                  <a:pt x="4211403" y="3124939"/>
                </a:cubicBezTo>
                <a:cubicBezTo>
                  <a:pt x="4190688" y="3136776"/>
                  <a:pt x="4170265" y="3149139"/>
                  <a:pt x="4149259" y="3160450"/>
                </a:cubicBezTo>
                <a:cubicBezTo>
                  <a:pt x="4117493" y="3177555"/>
                  <a:pt x="4066946" y="3201523"/>
                  <a:pt x="4033850" y="3213716"/>
                </a:cubicBezTo>
                <a:cubicBezTo>
                  <a:pt x="3896011" y="3264499"/>
                  <a:pt x="3954987" y="3241655"/>
                  <a:pt x="3803030" y="3266982"/>
                </a:cubicBezTo>
                <a:lnTo>
                  <a:pt x="3749764" y="3275860"/>
                </a:lnTo>
                <a:cubicBezTo>
                  <a:pt x="3734918" y="3278559"/>
                  <a:pt x="3720362" y="3282975"/>
                  <a:pt x="3705376" y="3284738"/>
                </a:cubicBezTo>
                <a:cubicBezTo>
                  <a:pt x="3669986" y="3288901"/>
                  <a:pt x="3634355" y="3290656"/>
                  <a:pt x="3598844" y="3293615"/>
                </a:cubicBezTo>
                <a:cubicBezTo>
                  <a:pt x="3536244" y="3306135"/>
                  <a:pt x="3519324" y="3311371"/>
                  <a:pt x="3439046" y="3311371"/>
                </a:cubicBezTo>
                <a:cubicBezTo>
                  <a:pt x="3261468" y="3311371"/>
                  <a:pt x="3083939" y="3305452"/>
                  <a:pt x="2906386" y="3302493"/>
                </a:cubicBezTo>
                <a:cubicBezTo>
                  <a:pt x="2891590" y="3299534"/>
                  <a:pt x="2876555" y="3297585"/>
                  <a:pt x="2861997" y="3293615"/>
                </a:cubicBezTo>
                <a:cubicBezTo>
                  <a:pt x="2738095" y="3259824"/>
                  <a:pt x="2872491" y="3288613"/>
                  <a:pt x="2764343" y="3266982"/>
                </a:cubicBezTo>
                <a:cubicBezTo>
                  <a:pt x="2749547" y="3255145"/>
                  <a:pt x="2733353" y="3244870"/>
                  <a:pt x="2719955" y="3231472"/>
                </a:cubicBezTo>
                <a:cubicBezTo>
                  <a:pt x="2712442" y="3223959"/>
                  <a:pt x="2683125" y="3181927"/>
                  <a:pt x="2675566" y="3169328"/>
                </a:cubicBezTo>
                <a:cubicBezTo>
                  <a:pt x="2663291" y="3148870"/>
                  <a:pt x="2654602" y="3126095"/>
                  <a:pt x="2640055" y="3107184"/>
                </a:cubicBezTo>
                <a:cubicBezTo>
                  <a:pt x="2624745" y="3087281"/>
                  <a:pt x="2603008" y="3073087"/>
                  <a:pt x="2586789" y="3053918"/>
                </a:cubicBezTo>
                <a:cubicBezTo>
                  <a:pt x="2570346" y="3034485"/>
                  <a:pt x="2558128" y="3011791"/>
                  <a:pt x="2542401" y="2991774"/>
                </a:cubicBezTo>
                <a:cubicBezTo>
                  <a:pt x="2525545" y="2970321"/>
                  <a:pt x="2505770" y="2951256"/>
                  <a:pt x="2489135" y="2929631"/>
                </a:cubicBezTo>
                <a:cubicBezTo>
                  <a:pt x="2476124" y="2912717"/>
                  <a:pt x="2466954" y="2893028"/>
                  <a:pt x="2453624" y="2876365"/>
                </a:cubicBezTo>
                <a:cubicBezTo>
                  <a:pt x="2435255" y="2853404"/>
                  <a:pt x="2407107" y="2830557"/>
                  <a:pt x="2382603" y="2814221"/>
                </a:cubicBezTo>
                <a:cubicBezTo>
                  <a:pt x="2368246" y="2804650"/>
                  <a:pt x="2352351" y="2797483"/>
                  <a:pt x="2338215" y="2787588"/>
                </a:cubicBezTo>
                <a:cubicBezTo>
                  <a:pt x="2322692" y="2776722"/>
                  <a:pt x="2308086" y="2764555"/>
                  <a:pt x="2293826" y="2752077"/>
                </a:cubicBezTo>
                <a:cubicBezTo>
                  <a:pt x="2242986" y="2707592"/>
                  <a:pt x="2269181" y="2706288"/>
                  <a:pt x="2178417" y="2654423"/>
                </a:cubicBezTo>
                <a:cubicBezTo>
                  <a:pt x="1942120" y="2519395"/>
                  <a:pt x="2268175" y="2704189"/>
                  <a:pt x="2063007" y="2592279"/>
                </a:cubicBezTo>
                <a:cubicBezTo>
                  <a:pt x="2038864" y="2579110"/>
                  <a:pt x="2003322" y="2552047"/>
                  <a:pt x="1974230" y="2547891"/>
                </a:cubicBezTo>
                <a:cubicBezTo>
                  <a:pt x="1937978" y="2542712"/>
                  <a:pt x="1644897" y="2530500"/>
                  <a:pt x="1636879" y="2530136"/>
                </a:cubicBezTo>
                <a:cubicBezTo>
                  <a:pt x="1623047" y="2530950"/>
                  <a:pt x="1489816" y="2531809"/>
                  <a:pt x="1441570" y="2547891"/>
                </a:cubicBezTo>
                <a:cubicBezTo>
                  <a:pt x="1409371" y="2558624"/>
                  <a:pt x="1406706" y="2567813"/>
                  <a:pt x="1379426" y="2583402"/>
                </a:cubicBezTo>
                <a:cubicBezTo>
                  <a:pt x="1367936" y="2589968"/>
                  <a:pt x="1356080" y="2595944"/>
                  <a:pt x="1343916" y="2601157"/>
                </a:cubicBezTo>
                <a:cubicBezTo>
                  <a:pt x="1335315" y="2604843"/>
                  <a:pt x="1326311" y="2607573"/>
                  <a:pt x="1317283" y="2610035"/>
                </a:cubicBezTo>
                <a:cubicBezTo>
                  <a:pt x="1237607" y="2631765"/>
                  <a:pt x="1256307" y="2626534"/>
                  <a:pt x="1175240" y="2636668"/>
                </a:cubicBezTo>
                <a:cubicBezTo>
                  <a:pt x="1089423" y="2630749"/>
                  <a:pt x="1003283" y="2628412"/>
                  <a:pt x="917788" y="2618912"/>
                </a:cubicBezTo>
                <a:cubicBezTo>
                  <a:pt x="896376" y="2616533"/>
                  <a:pt x="876460" y="2606708"/>
                  <a:pt x="855644" y="2601157"/>
                </a:cubicBezTo>
                <a:cubicBezTo>
                  <a:pt x="645056" y="2545002"/>
                  <a:pt x="937002" y="2627463"/>
                  <a:pt x="704723" y="2556769"/>
                </a:cubicBezTo>
                <a:cubicBezTo>
                  <a:pt x="667894" y="2545560"/>
                  <a:pt x="575506" y="2522093"/>
                  <a:pt x="527170" y="2503503"/>
                </a:cubicBezTo>
                <a:cubicBezTo>
                  <a:pt x="438169" y="2469272"/>
                  <a:pt x="492771" y="2489078"/>
                  <a:pt x="420638" y="2450237"/>
                </a:cubicBezTo>
                <a:cubicBezTo>
                  <a:pt x="397334" y="2437688"/>
                  <a:pt x="371379" y="2429792"/>
                  <a:pt x="349617" y="2414726"/>
                </a:cubicBezTo>
                <a:cubicBezTo>
                  <a:pt x="332413" y="2402815"/>
                  <a:pt x="321423" y="2383588"/>
                  <a:pt x="305228" y="2370338"/>
                </a:cubicBezTo>
                <a:cubicBezTo>
                  <a:pt x="288712" y="2356825"/>
                  <a:pt x="267823" y="2349102"/>
                  <a:pt x="251962" y="2334827"/>
                </a:cubicBezTo>
                <a:cubicBezTo>
                  <a:pt x="237878" y="2322151"/>
                  <a:pt x="228929" y="2304699"/>
                  <a:pt x="216452" y="2290439"/>
                </a:cubicBezTo>
                <a:cubicBezTo>
                  <a:pt x="208184" y="2280990"/>
                  <a:pt x="197990" y="2273338"/>
                  <a:pt x="189819" y="2263805"/>
                </a:cubicBezTo>
                <a:cubicBezTo>
                  <a:pt x="180190" y="2252571"/>
                  <a:pt x="172815" y="2239529"/>
                  <a:pt x="163186" y="2228295"/>
                </a:cubicBezTo>
                <a:cubicBezTo>
                  <a:pt x="155015" y="2218763"/>
                  <a:pt x="144591" y="2211307"/>
                  <a:pt x="136553" y="2201662"/>
                </a:cubicBezTo>
                <a:cubicBezTo>
                  <a:pt x="121043" y="2183050"/>
                  <a:pt x="105174" y="2147987"/>
                  <a:pt x="92164" y="2130640"/>
                </a:cubicBezTo>
                <a:cubicBezTo>
                  <a:pt x="45953" y="2069025"/>
                  <a:pt x="82129" y="2146082"/>
                  <a:pt x="38898" y="2059619"/>
                </a:cubicBezTo>
                <a:cubicBezTo>
                  <a:pt x="34713" y="2051249"/>
                  <a:pt x="33707" y="2041587"/>
                  <a:pt x="30021" y="2032986"/>
                </a:cubicBezTo>
                <a:cubicBezTo>
                  <a:pt x="24808" y="2020822"/>
                  <a:pt x="18184" y="2009312"/>
                  <a:pt x="12265" y="1997475"/>
                </a:cubicBezTo>
                <a:cubicBezTo>
                  <a:pt x="-3721" y="1917542"/>
                  <a:pt x="-4453" y="1933644"/>
                  <a:pt x="12265" y="1811044"/>
                </a:cubicBezTo>
                <a:cubicBezTo>
                  <a:pt x="14794" y="1792500"/>
                  <a:pt x="30021" y="1757778"/>
                  <a:pt x="30021" y="1757778"/>
                </a:cubicBezTo>
                <a:cubicBezTo>
                  <a:pt x="32980" y="1734104"/>
                  <a:pt x="34630" y="1710230"/>
                  <a:pt x="38898" y="1686757"/>
                </a:cubicBezTo>
                <a:cubicBezTo>
                  <a:pt x="40572" y="1677550"/>
                  <a:pt x="46512" y="1669396"/>
                  <a:pt x="47776" y="1660124"/>
                </a:cubicBezTo>
                <a:cubicBezTo>
                  <a:pt x="55415" y="1604106"/>
                  <a:pt x="57535" y="1547416"/>
                  <a:pt x="65531" y="1491448"/>
                </a:cubicBezTo>
                <a:cubicBezTo>
                  <a:pt x="71450" y="1450019"/>
                  <a:pt x="79123" y="1408803"/>
                  <a:pt x="83287" y="1367161"/>
                </a:cubicBezTo>
                <a:cubicBezTo>
                  <a:pt x="93095" y="1269073"/>
                  <a:pt x="82759" y="1306598"/>
                  <a:pt x="101042" y="1251751"/>
                </a:cubicBezTo>
                <a:cubicBezTo>
                  <a:pt x="104001" y="1231036"/>
                  <a:pt x="105215" y="1209996"/>
                  <a:pt x="109920" y="1189607"/>
                </a:cubicBezTo>
                <a:cubicBezTo>
                  <a:pt x="123391" y="1131231"/>
                  <a:pt x="125293" y="1147816"/>
                  <a:pt x="145430" y="1100831"/>
                </a:cubicBezTo>
                <a:cubicBezTo>
                  <a:pt x="149116" y="1092230"/>
                  <a:pt x="150622" y="1082799"/>
                  <a:pt x="154308" y="1074198"/>
                </a:cubicBezTo>
                <a:cubicBezTo>
                  <a:pt x="159521" y="1062034"/>
                  <a:pt x="166850" y="1050851"/>
                  <a:pt x="172063" y="1038687"/>
                </a:cubicBezTo>
                <a:cubicBezTo>
                  <a:pt x="186265" y="1005549"/>
                  <a:pt x="175145" y="1011868"/>
                  <a:pt x="198696" y="976543"/>
                </a:cubicBezTo>
                <a:cubicBezTo>
                  <a:pt x="203339" y="969579"/>
                  <a:pt x="210533" y="964706"/>
                  <a:pt x="216452" y="958788"/>
                </a:cubicBezTo>
                <a:cubicBezTo>
                  <a:pt x="226929" y="927355"/>
                  <a:pt x="224799" y="929557"/>
                  <a:pt x="243085" y="896644"/>
                </a:cubicBezTo>
                <a:cubicBezTo>
                  <a:pt x="251465" y="881560"/>
                  <a:pt x="258791" y="865611"/>
                  <a:pt x="269718" y="852256"/>
                </a:cubicBezTo>
                <a:cubicBezTo>
                  <a:pt x="285619" y="832822"/>
                  <a:pt x="299163" y="806931"/>
                  <a:pt x="322984" y="798990"/>
                </a:cubicBezTo>
                <a:lnTo>
                  <a:pt x="349617" y="790112"/>
                </a:lnTo>
                <a:cubicBezTo>
                  <a:pt x="379209" y="766438"/>
                  <a:pt x="417371" y="750622"/>
                  <a:pt x="438393" y="719091"/>
                </a:cubicBezTo>
                <a:cubicBezTo>
                  <a:pt x="444312" y="710213"/>
                  <a:pt x="448604" y="700003"/>
                  <a:pt x="456149" y="692458"/>
                </a:cubicBezTo>
                <a:cubicBezTo>
                  <a:pt x="463694" y="684914"/>
                  <a:pt x="474807" y="681791"/>
                  <a:pt x="482782" y="674703"/>
                </a:cubicBezTo>
                <a:cubicBezTo>
                  <a:pt x="501549" y="658021"/>
                  <a:pt x="518293" y="639192"/>
                  <a:pt x="536048" y="621437"/>
                </a:cubicBezTo>
                <a:lnTo>
                  <a:pt x="589314" y="568171"/>
                </a:lnTo>
                <a:cubicBezTo>
                  <a:pt x="595232" y="562252"/>
                  <a:pt x="599128" y="553062"/>
                  <a:pt x="607069" y="550415"/>
                </a:cubicBezTo>
                <a:cubicBezTo>
                  <a:pt x="672890" y="528475"/>
                  <a:pt x="643595" y="541030"/>
                  <a:pt x="695846" y="514905"/>
                </a:cubicBezTo>
                <a:cubicBezTo>
                  <a:pt x="747778" y="462971"/>
                  <a:pt x="722823" y="482123"/>
                  <a:pt x="766867" y="452761"/>
                </a:cubicBezTo>
                <a:cubicBezTo>
                  <a:pt x="772785" y="443883"/>
                  <a:pt x="779850" y="435671"/>
                  <a:pt x="784622" y="426128"/>
                </a:cubicBezTo>
                <a:cubicBezTo>
                  <a:pt x="788807" y="417758"/>
                  <a:pt x="787654" y="406802"/>
                  <a:pt x="793500" y="399495"/>
                </a:cubicBezTo>
                <a:cubicBezTo>
                  <a:pt x="800165" y="391163"/>
                  <a:pt x="811597" y="388141"/>
                  <a:pt x="820133" y="381739"/>
                </a:cubicBezTo>
                <a:cubicBezTo>
                  <a:pt x="823481" y="379228"/>
                  <a:pt x="826052" y="375821"/>
                  <a:pt x="829011" y="372862"/>
                </a:cubicBezTo>
                <a:lnTo>
                  <a:pt x="829011" y="372862"/>
                </a:lnTo>
              </a:path>
            </a:pathLst>
          </a:custGeom>
          <a:solidFill>
            <a:schemeClr val="bg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292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14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098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78650" y="609600"/>
            <a:ext cx="18240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08913" y="1711325"/>
            <a:ext cx="125253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15188" y="2368550"/>
            <a:ext cx="12509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90800" y="1606550"/>
            <a:ext cx="15382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80.97.56.20</a:t>
            </a:r>
          </a:p>
        </p:txBody>
      </p:sp>
      <p:graphicFrame>
        <p:nvGraphicFramePr>
          <p:cNvPr id="17" name="Content Placeholder 11"/>
          <p:cNvGraphicFramePr>
            <a:graphicFrameLocks/>
          </p:cNvGraphicFramePr>
          <p:nvPr/>
        </p:nvGraphicFramePr>
        <p:xfrm>
          <a:off x="2209800" y="266700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2329" name="TextBox 4"/>
          <p:cNvSpPr txBox="1">
            <a:spLocks noChangeArrowheads="1"/>
          </p:cNvSpPr>
          <p:nvPr/>
        </p:nvSpPr>
        <p:spPr bwMode="auto">
          <a:xfrm>
            <a:off x="1779588" y="4343400"/>
            <a:ext cx="5130507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/>
              <a:t>Question: compute difference in traffic</a:t>
            </a:r>
          </a:p>
          <a:p>
            <a:pPr eaLnBrk="1" hangingPunct="1"/>
            <a:r>
              <a:rPr lang="en-US" sz="2300" dirty="0"/>
              <a:t>1</a:t>
            </a:r>
            <a:r>
              <a:rPr lang="en-US" sz="2300" baseline="30000" dirty="0"/>
              <a:t>st</a:t>
            </a:r>
            <a:r>
              <a:rPr lang="en-US" sz="2300" dirty="0"/>
              <a:t> moment: </a:t>
            </a:r>
            <a:r>
              <a:rPr lang="en-US" sz="2300" dirty="0">
                <a:solidFill>
                  <a:srgbClr val="A50021"/>
                </a:solidFill>
              </a:rPr>
              <a:t>∑ | x</a:t>
            </a:r>
            <a:r>
              <a:rPr lang="en-US" sz="2300" baseline="-25000" dirty="0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– </a:t>
            </a:r>
            <a:r>
              <a:rPr lang="en-US" sz="2300" dirty="0" err="1">
                <a:solidFill>
                  <a:srgbClr val="A50021"/>
                </a:solidFill>
              </a:rPr>
              <a:t>y</a:t>
            </a:r>
            <a:r>
              <a:rPr lang="en-US" sz="2300" baseline="-25000" dirty="0" err="1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</a:t>
            </a:r>
            <a:r>
              <a:rPr lang="en-US" sz="2300" dirty="0" smtClean="0">
                <a:solidFill>
                  <a:srgbClr val="A50021"/>
                </a:solidFill>
              </a:rPr>
              <a:t>| = 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baseline="-25000" dirty="0" smtClean="0">
                <a:solidFill>
                  <a:srgbClr val="A50021"/>
                </a:solidFill>
              </a:rPr>
              <a:t>1</a:t>
            </a:r>
            <a:endParaRPr lang="en-US" sz="2300" dirty="0">
              <a:solidFill>
                <a:srgbClr val="A50021"/>
              </a:solidFill>
            </a:endParaRPr>
          </a:p>
          <a:p>
            <a:pPr eaLnBrk="1" hangingPunct="1"/>
            <a:r>
              <a:rPr lang="en-US" sz="2300" dirty="0"/>
              <a:t>2</a:t>
            </a:r>
            <a:r>
              <a:rPr lang="en-US" sz="2300" baseline="30000" dirty="0"/>
              <a:t>nd</a:t>
            </a:r>
            <a:r>
              <a:rPr lang="en-US" sz="2300" dirty="0"/>
              <a:t> moment: </a:t>
            </a:r>
            <a:r>
              <a:rPr lang="en-US" sz="2300" dirty="0">
                <a:solidFill>
                  <a:srgbClr val="A50021"/>
                </a:solidFill>
              </a:rPr>
              <a:t>∑ | x</a:t>
            </a:r>
            <a:r>
              <a:rPr lang="en-US" sz="2300" baseline="-25000" dirty="0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– </a:t>
            </a:r>
            <a:r>
              <a:rPr lang="en-US" sz="2300" dirty="0" err="1">
                <a:solidFill>
                  <a:srgbClr val="A50021"/>
                </a:solidFill>
              </a:rPr>
              <a:t>y</a:t>
            </a:r>
            <a:r>
              <a:rPr lang="en-US" sz="2300" baseline="-25000" dirty="0" err="1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|</a:t>
            </a:r>
            <a:r>
              <a:rPr lang="en-US" sz="2300" baseline="30000" dirty="0" smtClean="0">
                <a:solidFill>
                  <a:srgbClr val="A50021"/>
                </a:solidFill>
              </a:rPr>
              <a:t>2</a:t>
            </a:r>
            <a:r>
              <a:rPr lang="en-US" sz="2300" dirty="0">
                <a:solidFill>
                  <a:srgbClr val="A50021"/>
                </a:solidFill>
              </a:rPr>
              <a:t> = </a:t>
            </a:r>
            <a:r>
              <a:rPr lang="en-US" sz="23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 smtClean="0">
                <a:solidFill>
                  <a:srgbClr val="A50021"/>
                </a:solidFill>
              </a:rPr>
              <a:t>x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-25000" dirty="0" smtClean="0">
                <a:solidFill>
                  <a:srgbClr val="A50021"/>
                </a:solidFill>
              </a:rPr>
              <a:t>2</a:t>
            </a:r>
            <a:r>
              <a:rPr lang="en-US" sz="2300" baseline="30000" dirty="0" smtClean="0">
                <a:solidFill>
                  <a:srgbClr val="A50021"/>
                </a:solidFill>
              </a:rPr>
              <a:t>2</a:t>
            </a:r>
            <a:endParaRPr lang="en-US" sz="2300" baseline="30000" dirty="0">
              <a:solidFill>
                <a:srgbClr val="A50021"/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858000" y="4654550"/>
            <a:ext cx="1944688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 smtClean="0">
                <a:solidFill>
                  <a:srgbClr val="A50021"/>
                </a:solidFill>
              </a:rPr>
              <a:t>x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-25000" dirty="0" smtClean="0">
                <a:solidFill>
                  <a:srgbClr val="A50021"/>
                </a:solidFill>
              </a:rPr>
              <a:t>1</a:t>
            </a:r>
            <a:r>
              <a:rPr lang="en-US" sz="2300" dirty="0" smtClean="0">
                <a:solidFill>
                  <a:srgbClr val="A50021"/>
                </a:solidFill>
              </a:rPr>
              <a:t> </a:t>
            </a:r>
            <a:r>
              <a:rPr lang="en-US" sz="2300" dirty="0">
                <a:solidFill>
                  <a:srgbClr val="A50021"/>
                </a:solidFill>
              </a:rPr>
              <a:t>= 2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858000" y="5048250"/>
            <a:ext cx="1944688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 smtClean="0">
                <a:solidFill>
                  <a:srgbClr val="A50021"/>
                </a:solidFill>
              </a:rPr>
              <a:t>x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-25000" dirty="0" smtClean="0">
                <a:solidFill>
                  <a:srgbClr val="A50021"/>
                </a:solidFill>
              </a:rPr>
              <a:t>2</a:t>
            </a:r>
            <a:r>
              <a:rPr lang="en-US" sz="2300" baseline="30000" dirty="0" smtClean="0">
                <a:solidFill>
                  <a:srgbClr val="A50021"/>
                </a:solidFill>
              </a:rPr>
              <a:t>2</a:t>
            </a:r>
            <a:r>
              <a:rPr lang="en-US" sz="2300" baseline="-25000" dirty="0" smtClean="0">
                <a:solidFill>
                  <a:srgbClr val="A50021"/>
                </a:solidFill>
              </a:rPr>
              <a:t> </a:t>
            </a:r>
            <a:r>
              <a:rPr lang="en-US" sz="2300" dirty="0" smtClean="0">
                <a:solidFill>
                  <a:srgbClr val="A50021"/>
                </a:solidFill>
              </a:rPr>
              <a:t>= </a:t>
            </a:r>
            <a:r>
              <a:rPr lang="en-US" sz="2300" dirty="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12332" name="TextBox 1"/>
          <p:cNvSpPr txBox="1">
            <a:spLocks noChangeArrowheads="1"/>
          </p:cNvSpPr>
          <p:nvPr/>
        </p:nvSpPr>
        <p:spPr bwMode="auto">
          <a:xfrm>
            <a:off x="1557338" y="3048000"/>
            <a:ext cx="33178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y</a:t>
            </a:r>
          </a:p>
        </p:txBody>
      </p:sp>
      <p:sp>
        <p:nvSpPr>
          <p:cNvPr id="12333" name="TextBox 17"/>
          <p:cNvSpPr txBox="1">
            <a:spLocks noChangeArrowheads="1"/>
          </p:cNvSpPr>
          <p:nvPr/>
        </p:nvSpPr>
        <p:spPr bwMode="auto">
          <a:xfrm>
            <a:off x="6205538" y="1763713"/>
            <a:ext cx="33178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x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4788" y="5486400"/>
            <a:ext cx="85582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Similar Qs: average delay/variance in a network</a:t>
            </a:r>
          </a:p>
          <a:p>
            <a:pPr eaLnBrk="1" hangingPunct="1"/>
            <a:r>
              <a:rPr lang="en-US" sz="2300"/>
              <a:t>	differential statistics between logs at different servers, etc</a:t>
            </a:r>
          </a:p>
          <a:p>
            <a:pPr eaLnBrk="1" hangingPunct="1"/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84263" y="6259513"/>
            <a:ext cx="697547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/>
              <a:t>Studied in </a:t>
            </a:r>
            <a:r>
              <a:rPr lang="en-US" dirty="0">
                <a:solidFill>
                  <a:srgbClr val="000066"/>
                </a:solidFill>
              </a:rPr>
              <a:t>[AMS96, I00, GC07, Li08, NW10, KNW10, KNPW10]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14233447"/>
              </p:ext>
            </p:extLst>
          </p:nvPr>
        </p:nvGraphicFramePr>
        <p:xfrm>
          <a:off x="5791200" y="2667000"/>
          <a:ext cx="3200400" cy="1300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174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6766E-6 C -0.01025 0.00231 -0.0158 0.01295 -0.02483 0.01897 C -0.02847 0.02128 -0.03455 0.02544 -0.03733 0.02984 C -0.03854 0.03169 -0.03924 0.034 -0.04063 0.03562 C -0.04618 0.04233 -0.0533 0.0495 -0.0592 0.05505 C -0.06407 0.06454 -0.06997 0.06893 -0.07622 0.0768 C -0.08403 0.08721 -0.09219 0.09761 -0.1 0.10779 C -0.10295 0.11242 -0.1066 0.11589 -0.10955 0.12005 C -0.11372 0.12537 -0.11459 0.13069 -0.12014 0.13439 C -0.12413 0.1418 -0.13108 0.15082 -0.13785 0.15359 C -0.14184 0.15753 -0.15313 0.16285 -0.15816 0.16447 C -0.16407 0.17025 -0.1724 0.17141 -0.17934 0.17303 C -0.19966 0.17742 -0.21997 0.17811 -0.24028 0.17904 C -0.25452 0.1795 -0.2691 0.17973 -0.28368 0.1802 C -0.29097 0.18135 -0.29809 0.18297 -0.30556 0.18367 C -0.31042 0.18529 -0.31459 0.18644 -0.31962 0.18737 C -0.32535 0.19014 -0.33143 0.19014 -0.33733 0.19084 C -0.33837 0.1913 -0.33889 0.19176 -0.33993 0.19199 C -0.34288 0.19292 -0.34566 0.19269 -0.34792 0.19338 C -0.35052 0.19431 -0.35313 0.19662 -0.35573 0.19708 C -0.36875 0.19893 -0.3816 0.20148 -0.39462 0.20402 C -0.40052 0.20726 -0.39393 0.20402 -0.40538 0.20657 C -0.41597 0.20865 -0.42639 0.21304 -0.43716 0.21605 C -0.44063 0.21721 -0.44341 0.21721 -0.44653 0.21836 C -0.45174 0.22068 -0.45677 0.22137 -0.46181 0.22345 C -0.4757 0.22901 -0.48907 0.23594 -0.50313 0.23895 C -0.5125 0.24335 -0.52205 0.24659 -0.5316 0.25006 C -0.53837 0.25237 -0.54479 0.25607 -0.55191 0.25815 C -0.55816 0.26278 -0.56545 0.2644 -0.57118 0.2681 C -0.57934 0.27319 -0.57587 0.2718 -0.58177 0.27388 C -0.58959 0.28082 -0.57882 0.27203 -0.58785 0.27758 C -0.59393 0.28082 -0.59983 0.28753 -0.60469 0.29331 C -0.60729 0.29632 -0.61094 0.29817 -0.61354 0.30141 C -0.61615 0.30534 -0.61927 0.30835 -0.6217 0.31251 C -0.62535 0.31968 -0.62778 0.32778 -0.63212 0.33402 C -0.63594 0.34721 -0.64445 0.35646 -0.64879 0.36872 C -0.65313 0.37959 -0.65729 0.39532 -0.66389 0.40388 C -0.66841 0.40967 -0.6724 0.41452 -0.67622 0.42077 C -0.67865 0.4247 -0.68247 0.42725 -0.6849 0.43141 C -0.68785 0.43627 -0.6908 0.44159 -0.69375 0.44598 C -0.6974 0.45061 -0.70191 0.45454 -0.70538 0.45917 C -0.70938 0.46495 -0.71441 0.47282 -0.71945 0.47721 C -0.72396 0.48161 -0.73525 0.47953 -0.73785 0.47953 " pathEditMode="relative" rAng="0" ptsTypes="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92" y="24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C -0.01216 -3.7037E-6 -0.02431 -3.7037E-6 -0.03664 0.00093 C -0.05052 0.00186 -0.06094 0.01366 -0.07344 0.01621 C -0.08021 0.02223 -0.09028 0.02431 -0.09862 0.02686 C -0.10469 0.02894 -0.11025 0.03264 -0.11615 0.03449 C -0.12605 0.03774 -0.13768 0.04005 -0.14809 0.04121 C -0.15695 0.04352 -0.16511 0.04468 -0.17431 0.04537 C -0.18559 0.04746 -0.19653 0.04908 -0.20799 0.04977 C -0.21702 0.05278 -0.22639 0.05348 -0.23525 0.05649 C -0.24375 0.0625 -0.25417 0.06274 -0.2632 0.06528 C -0.2691 0.06644 -0.27518 0.06922 -0.28108 0.07061 C -0.29948 0.08102 -0.33768 0.08125 -0.3573 0.08264 C -0.36511 0.0838 -0.37188 0.08496 -0.37952 0.08565 C -0.38976 0.08889 -0.4 0.08959 -0.41042 0.09005 C -0.42327 0.09306 -0.41684 0.0919 -0.42987 0.09329 C -0.43473 0.09537 -0.43907 0.09584 -0.44427 0.09676 C -0.45452 0.09977 -0.43959 0.09537 -0.45487 0.09885 C -0.46112 0.1 -0.46719 0.10278 -0.47344 0.10417 C -0.48577 0.11088 -0.50139 0.11297 -0.51493 0.11528 C -0.52032 0.11713 -0.52587 0.1169 -0.53143 0.11829 C -0.54237 0.12107 -0.55261 0.12269 -0.56355 0.12477 C -0.56806 0.12662 -0.57327 0.12686 -0.57796 0.12801 C -0.58351 0.1294 -0.58941 0.13172 -0.59445 0.13357 C -0.59827 0.13658 -0.60261 0.13774 -0.60712 0.13889 C -0.61042 0.14074 -0.6132 0.1419 -0.61667 0.14306 C -0.62362 0.14885 -0.63264 0.15139 -0.6408 0.15394 C -0.65052 0.15718 -0.65903 0.16297 -0.66893 0.16505 C -0.67136 0.16783 -0.67431 0.16852 -0.67778 0.17037 C -0.6882 0.18287 -0.69914 0.19468 -0.71059 0.20649 C -0.71372 0.21829 -0.71302 0.23033 -0.71927 0.24098 C -0.72275 0.25486 -0.72605 0.26922 -0.73091 0.28241 C -0.73629 0.29723 -0.74306 0.31111 -0.74844 0.32593 C -0.75052 0.33195 -0.75348 0.33727 -0.75504 0.34329 C -0.7566 0.34908 -0.75712 0.35371 -0.7599 0.35857 C -0.76181 0.3676 -0.76632 0.37454 -0.77448 0.37709 C -0.77952 0.38079 -0.78507 0.38287 -0.79098 0.38449 C -0.79497 0.3875 -0.79879 0.38889 -0.80261 0.39213 C -0.80625 0.39537 -0.80938 0.39908 -0.81407 0.39908 " pathEditMode="relative" rAng="0" ptsTypes="fffffffffffffffffffffffffffffffffffff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712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1.88758E-6 C -0.00487 -0.00416 -0.00747 -0.0074 -0.01268 -0.00902 C -0.02206 -0.01711 -0.00956 -0.00671 -0.01858 -0.01295 C -0.02258 -0.01573 -0.02466 -0.02012 -0.02917 -0.02197 C -0.0382 -0.02984 -0.04931 -0.03261 -0.05938 -0.03747 C -0.06581 -0.04048 -0.07206 -0.04441 -0.07865 -0.04649 C -0.08612 -0.05366 -0.09567 -0.05366 -0.104 -0.05829 C -0.11911 -0.06662 -0.13421 -0.07078 -0.15053 -0.07379 C -0.15782 -0.07656 -0.16615 -0.07772 -0.17379 -0.07888 C -0.18282 -0.08212 -0.17275 -0.07888 -0.18942 -0.08142 C -0.21754 -0.08582 -0.24567 -0.08929 -0.27379 -0.09322 C -0.28126 -0.0953 -0.28872 -0.0953 -0.29619 -0.09715 C -0.31372 -0.09646 -0.32813 -0.0953 -0.3448 -0.09322 C -0.35504 -0.09021 -0.36546 -0.0879 -0.37588 -0.08674 C -0.39046 -0.08258 -0.40574 -0.08027 -0.42049 -0.07772 C -0.43056 -0.07309 -0.44497 -0.07333 -0.45539 -0.0724 C -0.46858 -0.06916 -0.48178 -0.06639 -0.49515 -0.06477 C -0.50331 -0.06107 -0.49046 -0.06662 -0.50591 -0.06222 C -0.50886 -0.0613 -0.51164 -0.05945 -0.51459 -0.05829 C -0.51563 -0.05736 -0.5165 -0.05644 -0.51754 -0.05575 C -0.51841 -0.05505 -0.51963 -0.05505 -0.52049 -0.05436 C -0.52258 -0.05297 -0.52622 -0.04927 -0.52622 -0.04927 C -0.52865 -0.04464 -0.53004 -0.04441 -0.53404 -0.04279 C -0.53612 -0.03978 -0.5389 -0.0377 -0.54081 -0.03493 C -0.54584 -0.02752 -0.54845 -0.02105 -0.55053 -0.01156 C -0.54983 0.00625 -0.55036 0.01388 -0.54272 0.02707 C -0.54063 0.03655 -0.53595 0.03817 -0.53213 0.0465 C -0.52206 0.06871 -0.49602 0.08675 -0.47674 0.09045 C -0.46772 0.09461 -0.45921 0.096 -0.44966 0.09693 C -0.43612 0.10086 -0.42102 0.10063 -0.40782 0.09438 C -0.40348 0.08559 -0.40886 0.09554 -0.40209 0.08675 C -0.39827 0.08166 -0.39792 0.07541 -0.39324 0.07102 C -0.39098 0.06477 -0.38838 0.06362 -0.38456 0.05945 C -0.38004 0.05459 -0.37727 0.04742 -0.37379 0.04141 C -0.37154 0.03146 -0.37136 0.02036 -0.36702 0.01157 C -0.36615 0.00764 -0.36407 -1.88758E-6 -0.36407 -1.88758E-6 C -0.36164 -0.02822 -0.35591 -0.06176 -0.36806 -0.08674 C -0.37154 -0.10247 -0.38733 -0.10802 -0.3981 -0.10987 C -0.42917 -0.10895 -0.42483 -0.11288 -0.44081 -0.10617 C -0.4474 -0.10062 -0.45504 -0.09923 -0.46216 -0.09576 C -0.46737 -0.08489 -0.46042 -0.09738 -0.46702 -0.09067 C -0.47327 -0.0842 -0.47917 -0.07379 -0.48456 -0.06592 C -0.48577 -0.06176 -0.48664 -0.05736 -0.48751 -0.05297 C -0.48629 -0.0414 -0.48456 -0.02799 -0.4797 -0.01804 C -0.47397 -0.00624 -0.47466 -0.01179 -0.47188 -0.00254 C -0.47102 0.00023 -0.47084 0.0037 -0.46997 0.00648 C -0.46945 0.00787 -0.46858 0.00902 -0.46806 0.01041 C -0.46737 0.01203 -0.46667 0.01365 -0.46615 0.0155 C -0.46442 0.02128 -0.46424 0.02799 -0.46216 0.03354 C -0.46164 0.03516 -0.46025 0.03609 -0.45938 0.03748 C -0.45678 0.04257 -0.45782 0.0428 -0.45539 0.04789 C -0.45122 0.05668 -0.44237 0.07079 -0.43595 0.07634 C -0.42605 0.09438 -0.41008 0.10618 -0.39428 0.11242 C -0.38942 0.11705 -0.39254 0.11474 -0.38456 0.11775 C -0.38352 0.11821 -0.38161 0.1189 -0.38161 0.1189 C -0.37674 0.12607 -0.36754 0.12468 -0.36129 0.12677 C -0.35678 0.12839 -0.35192 0.12862 -0.34758 0.1307 C -0.33872 0.13509 -0.32917 0.14365 -0.31945 0.14365 " pathEditMode="relative" ptsTypes="fffffffffffffffffffffffffffffffffffffffffffffffffffffffff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C -0.00503 0.00208 -0.0092 0.00787 -0.01284 0.0125 C -0.01354 0.01504 -0.01493 0.01759 -0.01545 0.02037 C -0.01788 0.02986 -0.01753 0.04027 -0.02118 0.04907 C -0.02152 0.05046 -0.02152 0.05208 -0.02204 0.0537 C -0.02256 0.05486 -0.02343 0.05578 -0.02378 0.05717 C -0.025 0.0618 -0.02517 0.06689 -0.02569 0.07176 C -0.02517 0.08333 -0.02517 0.09513 -0.02204 0.10601 C -0.02048 0.11851 -0.01336 0.13773 -0.00746 0.14722 C -0.00555 0.15023 -0.00312 0.15277 -0.00191 0.15625 C -0.00034 0.16018 -4.44444E-6 0.16226 0.00261 0.16551 C 0.004 0.16713 0.00591 0.16828 0.0073 0.1699 C 0.01216 0.17615 0.0191 0.18495 0.02622 0.18703 C 0.04306 0.19699 0.06233 0.20694 0.08091 0.21018 C 0.09375 0.21527 0.10816 0.21689 0.12153 0.21805 C 0.13421 0.21689 0.14723 0.2162 0.1599 0.21458 C 0.16632 0.21365 0.17171 0.20694 0.17639 0.20208 C 0.19046 0.1875 0.19497 0.18032 0.19896 0.1574 C 0.19827 0.14213 0.19809 0.11319 0.1908 0.0993 C 0.18698 0.09213 0.18125 0.08865 0.17639 0.0824 C 0.17292 0.07777 0.17483 0.07916 0.17084 0.07731 C 0.16771 0.07384 0.16476 0.07222 0.16094 0.0706 C 0.15573 0.06666 0.15365 0.06574 0.14723 0.06504 C 0.13681 0.05995 0.12744 0.05717 0.11632 0.05578 C 0.11112 0.05625 0.10573 0.05601 0.10087 0.05717 C 0.09341 0.05856 0.08733 0.06875 0.08091 0.07291 C 0.07691 0.08055 0.07049 0.08541 0.06632 0.09236 C 0.06424 0.10046 0.06702 0.09074 0.06268 0.10046 C 0.06094 0.10463 0.0599 0.10972 0.05799 0.11412 C 0.05487 0.13773 0.05712 0.15972 0.06719 0.18032 C 0.06841 0.18819 0.07188 0.19629 0.07535 0.20347 C 0.07813 0.20926 0.07934 0.2081 0.08178 0.21342 C 0.08455 0.2199 0.08559 0.22546 0.08976 0.23055 C 0.09132 0.23981 0.1 0.25995 0.1073 0.2625 C 0.10955 0.26551 0.11129 0.26713 0.11459 0.26828 C 0.12136 0.2743 0.129 0.27569 0.13698 0.27731 C 0.16094 0.27592 0.17709 0.27222 0.19723 0.25694 C 0.2 0.25208 0.20226 0.24722 0.20539 0.24328 C 0.20608 0.23796 0.20747 0.23356 0.20816 0.22847 C 0.20869 0.22106 0.20938 0.21481 0.21059 0.20787 C 0.21112 0.20532 0.21268 0.20092 0.21268 0.20115 C 0.21355 0.19189 0.21476 0.18634 0.21528 0.17685 C 0.21494 0.16504 0.21546 0.15301 0.21441 0.14166 C 0.21372 0.13263 0.20834 0.12129 0.20539 0.11296 C 0.1941 0.08032 0.17153 0.05162 0.14619 0.03518 C 0.14358 0.03333 0.14011 0.0331 0.13698 0.03194 C 0.12848 0.02824 0.11962 0.02338 0.11077 0.02152 C 0.09688 0.01828 0.08212 0.01828 0.06806 0.01689 C 0.05261 0.01805 0.03698 0.01921 0.02171 0.02268 C 0.00608 0.02615 -0.00885 0.0331 -0.02482 0.03518 C -0.03663 0.03842 -0.03072 0.03703 -0.04305 0.03865 C -0.05121 0.04236 -0.05885 0.04351 -0.06736 0.04444 C -0.071 0.0456 -0.07465 0.04676 -0.07829 0.04791 C -0.08385 0.05231 -0.09027 0.05578 -0.0967 0.0581 C -0.09774 0.05926 -0.09878 0.06041 -0.1 0.06157 C -0.10086 0.06203 -0.10208 0.06203 -0.10277 0.06273 C -0.10503 0.06435 -0.10625 0.06689 -0.10816 0.06851 C -0.11059 0.0706 -0.11545 0.07407 -0.11545 0.0743 C -0.11979 0.08495 -0.11388 0.07222 -0.12187 0.0824 C -0.12256 0.0831 -0.12239 0.08472 -0.12291 0.08564 C -0.12569 0.09166 -0.12968 0.09606 -0.13281 0.10162 C -0.13402 0.1074 -0.13628 0.11226 -0.13836 0.11759 C -0.14131 0.12638 -0.14392 0.13588 -0.14635 0.14467 C -0.14756 0.14907 -0.14791 0.15416 -0.14913 0.15833 C -0.15017 0.1618 -0.15277 0.16782 -0.15277 0.16805 C -0.15347 0.18865 -0.15434 0.20833 -0.15833 0.22847 C -0.16145 0.24444 -0.16996 0.25879 -0.17465 0.27407 C -0.17586 0.28171 -0.17725 0.28888 -0.18107 0.29467 C -0.18211 0.30115 -0.18454 0.32106 -0.18836 0.32569 C -0.19079 0.34236 -0.18732 0.32291 -0.19097 0.33472 C -0.19479 0.34791 -0.19739 0.36111 -0.20381 0.37245 C -0.20538 0.38148 -0.20868 0.3912 -0.21284 0.39861 C -0.21458 0.4081 -0.22274 0.4287 -0.2302 0.43194 C -0.23958 0.44375 -0.25034 0.45185 -0.26111 0.46134 C -0.26597 0.46574 -0.27066 0.47129 -0.27656 0.47407 C -0.2776 0.475 -0.28194 0.47824 -0.28194 0.48101 " pathEditMode="relative" rAng="0" ptsTypes="fffffffffffffffffffffffffffffff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6" grpId="0" animBg="1"/>
      <p:bldP spid="6" grpId="1" animBg="1"/>
      <p:bldP spid="6" grpId="2" animBg="1"/>
      <p:bldP spid="16" grpId="0" animBg="1"/>
      <p:bldP spid="16" grpId="1" animBg="1"/>
      <p:bldP spid="13" grpId="0"/>
      <p:bldP spid="15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Will concentrate on </a:t>
            </a:r>
            <a:r>
              <a:rPr lang="en-US" dirty="0" smtClean="0">
                <a:solidFill>
                  <a:srgbClr val="C00000"/>
                </a:solidFill>
              </a:rPr>
              <a:t>||x||</a:t>
            </a:r>
            <a:r>
              <a:rPr lang="en-US" baseline="-25000" dirty="0" err="1" smtClean="0">
                <a:solidFill>
                  <a:srgbClr val="C00000"/>
                </a:solidFill>
              </a:rPr>
              <a:t>p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p&gt;2</a:t>
            </a:r>
          </a:p>
          <a:p>
            <a:r>
              <a:rPr lang="en-US" dirty="0" smtClean="0"/>
              <a:t>Precision Sampling Framework</a:t>
            </a:r>
          </a:p>
          <a:p>
            <a:pPr lvl="1"/>
            <a:r>
              <a:rPr lang="en-US" dirty="0" smtClean="0"/>
              <a:t>A “sampling” algorithm,  used for sketching</a:t>
            </a:r>
          </a:p>
          <a:p>
            <a:r>
              <a:rPr lang="en-US" dirty="0" smtClean="0"/>
              <a:t>A sketch for </a:t>
            </a:r>
            <a:r>
              <a:rPr lang="en-US" dirty="0">
                <a:solidFill>
                  <a:srgbClr val="C00000"/>
                </a:solidFill>
              </a:rPr>
              <a:t>||x||</a:t>
            </a:r>
            <a:r>
              <a:rPr lang="en-US" baseline="-25000" dirty="0" err="1">
                <a:solidFill>
                  <a:srgbClr val="C00000"/>
                </a:solidFill>
              </a:rPr>
              <a:t>p</a:t>
            </a:r>
            <a:r>
              <a:rPr lang="en-US" baseline="30000" dirty="0" err="1">
                <a:solidFill>
                  <a:srgbClr val="C00000"/>
                </a:solidFill>
              </a:rPr>
              <a:t>p</a:t>
            </a:r>
            <a:r>
              <a:rPr lang="en-US" dirty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p&gt;2</a:t>
            </a:r>
            <a:endParaRPr lang="en-US" dirty="0"/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sz="2300" dirty="0" smtClean="0">
                <a:solidFill>
                  <a:srgbClr val="0070C0"/>
                </a:solidFill>
              </a:rPr>
              <a:t>[AKO11 -- joint with </a:t>
            </a:r>
            <a:r>
              <a:rPr lang="en-US" sz="2300" dirty="0" err="1">
                <a:solidFill>
                  <a:srgbClr val="0070C0"/>
                </a:solidFill>
              </a:rPr>
              <a:t>Robi</a:t>
            </a:r>
            <a:r>
              <a:rPr lang="en-US" sz="2300" dirty="0">
                <a:solidFill>
                  <a:srgbClr val="0070C0"/>
                </a:solidFill>
              </a:rPr>
              <a:t> </a:t>
            </a:r>
            <a:r>
              <a:rPr lang="en-US" sz="2300" dirty="0" err="1">
                <a:solidFill>
                  <a:srgbClr val="0070C0"/>
                </a:solidFill>
              </a:rPr>
              <a:t>Krauthgamer</a:t>
            </a:r>
            <a:r>
              <a:rPr lang="en-US" sz="2300" dirty="0">
                <a:solidFill>
                  <a:srgbClr val="0070C0"/>
                </a:solidFill>
              </a:rPr>
              <a:t> (Weizmann Inst.), Krzysztof </a:t>
            </a:r>
            <a:r>
              <a:rPr lang="en-US" sz="2300" dirty="0" err="1">
                <a:solidFill>
                  <a:srgbClr val="0070C0"/>
                </a:solidFill>
              </a:rPr>
              <a:t>Onak</a:t>
            </a:r>
            <a:r>
              <a:rPr lang="en-US" sz="2300" dirty="0">
                <a:solidFill>
                  <a:srgbClr val="0070C0"/>
                </a:solidFill>
              </a:rPr>
              <a:t> (CMU</a:t>
            </a:r>
            <a:r>
              <a:rPr lang="en-US" sz="2300" dirty="0" smtClean="0">
                <a:solidFill>
                  <a:srgbClr val="0070C0"/>
                </a:solidFill>
              </a:rPr>
              <a:t>)]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099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Sampling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estimating a sum </a:t>
            </a:r>
            <a:r>
              <a:rPr lang="en-US" dirty="0" smtClean="0">
                <a:solidFill>
                  <a:srgbClr val="A50021"/>
                </a:solidFill>
              </a:rPr>
              <a:t>S = ∑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 (think as if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=|</a:t>
            </a:r>
            <a:r>
              <a:rPr lang="en-US" dirty="0" err="1" smtClean="0">
                <a:solidFill>
                  <a:srgbClr val="A50021"/>
                </a:solidFill>
              </a:rPr>
              <a:t>x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err="1" smtClean="0">
                <a:solidFill>
                  <a:srgbClr val="A50021"/>
                </a:solidFill>
              </a:rPr>
              <a:t>|</a:t>
            </a:r>
            <a:r>
              <a:rPr lang="en-US" baseline="30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0 ≤ 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≤ 1</a:t>
            </a:r>
          </a:p>
          <a:p>
            <a:r>
              <a:rPr lang="en-US" dirty="0" smtClean="0"/>
              <a:t>For each term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, we get a (rough) estimate </a:t>
            </a:r>
            <a:r>
              <a:rPr lang="en-US" sz="28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sz="28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endParaRPr lang="en-US" dirty="0" smtClean="0">
              <a:solidFill>
                <a:srgbClr val="A50021"/>
              </a:solidFill>
            </a:endParaRPr>
          </a:p>
          <a:p>
            <a:pPr lvl="1"/>
            <a:r>
              <a:rPr lang="en-US" dirty="0" smtClean="0"/>
              <a:t>Up to some precision 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, chosen in advance: </a:t>
            </a:r>
            <a:r>
              <a:rPr lang="en-US" dirty="0" smtClean="0">
                <a:solidFill>
                  <a:srgbClr val="A50021"/>
                </a:solidFill>
              </a:rPr>
              <a:t>|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–</a:t>
            </a:r>
            <a:r>
              <a:rPr lang="en-US" sz="24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sz="24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| &lt; </a:t>
            </a:r>
            <a:r>
              <a:rPr lang="en-US" sz="24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sz="24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endParaRPr lang="en-US" baseline="-25000" dirty="0" smtClean="0"/>
          </a:p>
          <a:p>
            <a:r>
              <a:rPr lang="en-US" dirty="0" smtClean="0"/>
              <a:t>Challenge: achieve good trade-off between:</a:t>
            </a:r>
          </a:p>
          <a:p>
            <a:pPr lvl="1"/>
            <a:r>
              <a:rPr lang="en-US" dirty="0" smtClean="0"/>
              <a:t>approximation to </a:t>
            </a:r>
            <a:r>
              <a:rPr lang="en-US" dirty="0" smtClean="0">
                <a:solidFill>
                  <a:srgbClr val="A50021"/>
                </a:solidFill>
              </a:rPr>
              <a:t>S </a:t>
            </a:r>
            <a:r>
              <a:rPr lang="en-US" dirty="0" smtClean="0"/>
              <a:t>(i.e., get small standard deviation)</a:t>
            </a:r>
          </a:p>
          <a:p>
            <a:pPr lvl="1"/>
            <a:r>
              <a:rPr lang="en-US" dirty="0" smtClean="0"/>
              <a:t>require only weak precisions 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(minimize “cost” of estimating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dirty="0" err="1" smtClean="0">
                <a:solidFill>
                  <a:srgbClr val="A50021"/>
                </a:solidFill>
                <a:latin typeface="Arial" charset="0"/>
                <a:cs typeface="Arial" charset="0"/>
              </a:rPr>
              <a:t>̃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16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5838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7250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85863" y="60896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248025" y="60769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57825" y="6084888"/>
            <a:ext cx="4572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07275" y="60769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219200" y="4781550"/>
            <a:ext cx="1862138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276600" y="4781550"/>
            <a:ext cx="790575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3625" y="4806950"/>
            <a:ext cx="584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621338" y="4748213"/>
            <a:ext cx="1747837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600200" y="50292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276600" y="50292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86313" y="50292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157913" y="50101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843088" y="4806950"/>
            <a:ext cx="1509712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286000" y="53911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705225" y="4806950"/>
            <a:ext cx="561975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5257800" y="4806950"/>
            <a:ext cx="657225" cy="104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6115050" y="4748213"/>
            <a:ext cx="1520825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886200" y="53911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791200" y="53594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467600" y="53594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  <p:pic>
        <p:nvPicPr>
          <p:cNvPr id="1026" name="Picture 2" descr="C:\Users\andoni\AppData\Local\Microsoft\Windows\Temporary Internet Files\Content.IE5\79PG5YO2\MC90043389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0195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13038" y="4430713"/>
            <a:ext cx="5592762" cy="4460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Compute an estimate </a:t>
            </a:r>
            <a:r>
              <a:rPr lang="en-US" sz="2300">
                <a:solidFill>
                  <a:srgbClr val="A50021"/>
                </a:solidFill>
              </a:rPr>
              <a:t>S̃</a:t>
            </a:r>
            <a:r>
              <a:rPr lang="en-US" sz="2300"/>
              <a:t> from </a:t>
            </a:r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  <a:r>
              <a:rPr lang="en-US" sz="2300">
                <a:solidFill>
                  <a:srgbClr val="A50021"/>
                </a:solidFill>
              </a:rPr>
              <a:t>, ã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  <a:r>
              <a:rPr lang="en-US" sz="2300">
                <a:solidFill>
                  <a:srgbClr val="A50021"/>
                </a:solidFill>
              </a:rPr>
              <a:t>, ã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  <a:r>
              <a:rPr lang="en-US" sz="2300">
                <a:solidFill>
                  <a:srgbClr val="A50021"/>
                </a:solidFill>
              </a:rPr>
              <a:t>, ã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73910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3" grpId="0"/>
      <p:bldP spid="37" grpId="0"/>
      <p:bldP spid="38" grpId="0"/>
      <p:bldP spid="39" grpId="0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Precision Sampling: 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8463" y="3962400"/>
            <a:ext cx="82296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Average cost = 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1/n *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∑ 1/</a:t>
            </a:r>
            <a:r>
              <a:rPr lang="en-US" sz="24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4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to achieve precision 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, server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uses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1/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“resources” (e.g., if 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is itself a sum 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=∑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j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ij</a:t>
            </a:r>
            <a:r>
              <a:rPr lang="en-US" sz="2000" dirty="0" smtClean="0">
                <a:sym typeface="Symbol" pitchFamily="18" charset="2"/>
              </a:rPr>
              <a:t> computed by subsampling, then one needs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1/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samples)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For example, can choose all </a:t>
            </a:r>
            <a:r>
              <a:rPr lang="en-US" sz="24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4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=1/n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Average cost ≈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Best possible </a:t>
            </a:r>
            <a:r>
              <a:rPr lang="en-US" sz="2000" dirty="0">
                <a:sym typeface="Symbol" pitchFamily="18" charset="2"/>
              </a:rPr>
              <a:t>if estimator 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 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=</a:t>
            </a:r>
            <a:r>
              <a:rPr lang="en-US" sz="2000" dirty="0">
                <a:solidFill>
                  <a:srgbClr val="A50021"/>
                </a:solidFill>
              </a:rPr>
              <a:t> ∑</a:t>
            </a:r>
            <a:r>
              <a:rPr lang="en-US" sz="2000" dirty="0" err="1">
                <a:solidFill>
                  <a:srgbClr val="A50021"/>
                </a:solidFill>
              </a:rPr>
              <a:t>a</a:t>
            </a:r>
            <a:r>
              <a:rPr lang="en-US" sz="2000" dirty="0" err="1">
                <a:solidFill>
                  <a:srgbClr val="A50021"/>
                </a:solidFill>
                <a:latin typeface="Arial" charset="0"/>
                <a:cs typeface="Arial" charset="0"/>
              </a:rPr>
              <a:t>̃</a:t>
            </a:r>
            <a:r>
              <a:rPr lang="en-US" sz="2000" baseline="-25000" dirty="0" err="1">
                <a:solidFill>
                  <a:srgbClr val="A50021"/>
                </a:solidFill>
              </a:rPr>
              <a:t>i</a:t>
            </a:r>
            <a:r>
              <a:rPr lang="en-US" sz="2000" baseline="-25000" dirty="0">
                <a:solidFill>
                  <a:srgbClr val="A50021"/>
                </a:solidFill>
              </a:rPr>
              <a:t> </a:t>
            </a:r>
            <a:endParaRPr lang="en-US" sz="2000" dirty="0" smtClean="0">
              <a:solidFill>
                <a:srgbClr val="A50021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200" dirty="0" smtClean="0">
              <a:sym typeface="Symbol" pitchFamily="18" charset="2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65213" y="1325563"/>
            <a:ext cx="21764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/>
              <a:t>Sum Estimator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2413" y="1325563"/>
            <a:ext cx="15652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/>
              <a:t>Adversary</a:t>
            </a:r>
          </a:p>
        </p:txBody>
      </p:sp>
      <p:pic>
        <p:nvPicPr>
          <p:cNvPr id="17413" name="Picture 5" descr="C:\Users\aandoni\AppData\Local\Microsoft\Windows\Temporary Internet Files\Content.IE5\FJ52DA8L\MC90043257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174750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"/>
            <a:ext cx="1984375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332413" y="21336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1. fix </a:t>
            </a:r>
            <a:r>
              <a:rPr lang="en-US" sz="2000">
                <a:solidFill>
                  <a:srgbClr val="A50021"/>
                </a:solidFill>
              </a:rPr>
              <a:t>a</a:t>
            </a:r>
            <a:r>
              <a:rPr lang="en-US" sz="2000" baseline="-25000">
                <a:solidFill>
                  <a:srgbClr val="A50021"/>
                </a:solidFill>
              </a:rPr>
              <a:t>1</a:t>
            </a:r>
            <a:r>
              <a:rPr lang="en-US" sz="2000">
                <a:solidFill>
                  <a:srgbClr val="A50021"/>
                </a:solidFill>
              </a:rPr>
              <a:t>,a</a:t>
            </a:r>
            <a:r>
              <a:rPr lang="en-US" sz="2000" baseline="-25000">
                <a:solidFill>
                  <a:srgbClr val="A50021"/>
                </a:solidFill>
              </a:rPr>
              <a:t>2</a:t>
            </a:r>
            <a:r>
              <a:rPr lang="en-US" sz="2000">
                <a:solidFill>
                  <a:srgbClr val="A50021"/>
                </a:solidFill>
              </a:rPr>
              <a:t>,…a</a:t>
            </a:r>
            <a:r>
              <a:rPr lang="en-US" sz="2000" baseline="-25000">
                <a:solidFill>
                  <a:srgbClr val="A50021"/>
                </a:solidFill>
              </a:rPr>
              <a:t>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50875" y="2133600"/>
            <a:ext cx="2203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1. fix precisions </a:t>
            </a:r>
            <a:r>
              <a:rPr lang="en-US" sz="2000">
                <a:solidFill>
                  <a:srgbClr val="A50021"/>
                </a:solidFill>
              </a:rPr>
              <a:t>u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endParaRPr lang="en-US" sz="20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0" y="2667000"/>
            <a:ext cx="3584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n-US" sz="2000"/>
              <a:t>2. fix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1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,ã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,…ã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n</a:t>
            </a:r>
            <a:r>
              <a:rPr lang="en-US" sz="2000" baseline="-25000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s.t. 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|a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i 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– 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| &lt; u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i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50875" y="2971800"/>
            <a:ext cx="3768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3. given 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sz="2000" baseline="-25000" dirty="0">
                <a:solidFill>
                  <a:srgbClr val="A50021"/>
                </a:solidFill>
                <a:sym typeface="Symbol" pitchFamily="18" charset="2"/>
              </a:rPr>
              <a:t>1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,ã</a:t>
            </a:r>
            <a:r>
              <a:rPr lang="en-US" sz="2000" baseline="-25000" dirty="0">
                <a:solidFill>
                  <a:srgbClr val="A50021"/>
                </a:solidFill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,…</a:t>
            </a:r>
            <a:r>
              <a:rPr lang="en-US" sz="2000" dirty="0" err="1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sz="2000" baseline="-25000" dirty="0" err="1">
                <a:solidFill>
                  <a:srgbClr val="A50021"/>
                </a:solidFill>
                <a:sym typeface="Symbol" pitchFamily="18" charset="2"/>
              </a:rPr>
              <a:t>n</a:t>
            </a:r>
            <a:r>
              <a:rPr lang="en-US" sz="2000" dirty="0"/>
              <a:t>, output </a:t>
            </a:r>
            <a:r>
              <a:rPr lang="en-US" sz="2000" dirty="0">
                <a:solidFill>
                  <a:srgbClr val="A50021"/>
                </a:solidFill>
              </a:rPr>
              <a:t>S̃</a:t>
            </a:r>
            <a:r>
              <a:rPr lang="en-US" sz="2000" dirty="0"/>
              <a:t> </a:t>
            </a:r>
            <a:r>
              <a:rPr lang="en-US" sz="2000" dirty="0" err="1"/>
              <a:t>s.t.</a:t>
            </a:r>
            <a:endParaRPr lang="en-US" sz="2000" dirty="0"/>
          </a:p>
          <a:p>
            <a:pPr eaLnBrk="1" hangingPunct="1"/>
            <a:r>
              <a:rPr lang="en-US" sz="2000" dirty="0">
                <a:solidFill>
                  <a:srgbClr val="A50021"/>
                </a:solidFill>
              </a:rPr>
              <a:t>|∑</a:t>
            </a:r>
            <a:r>
              <a:rPr lang="en-US" sz="2000" dirty="0" err="1">
                <a:solidFill>
                  <a:srgbClr val="A50021"/>
                </a:solidFill>
              </a:rPr>
              <a:t>a</a:t>
            </a:r>
            <a:r>
              <a:rPr lang="en-US" sz="2000" baseline="-25000" dirty="0" err="1">
                <a:solidFill>
                  <a:srgbClr val="A50021"/>
                </a:solidFill>
              </a:rPr>
              <a:t>i</a:t>
            </a:r>
            <a:r>
              <a:rPr lang="en-US" sz="2000" baseline="-25000" dirty="0">
                <a:solidFill>
                  <a:srgbClr val="A50021"/>
                </a:solidFill>
              </a:rPr>
              <a:t> </a:t>
            </a:r>
            <a:r>
              <a:rPr lang="en-US" sz="2000" dirty="0">
                <a:solidFill>
                  <a:srgbClr val="A50021"/>
                </a:solidFill>
              </a:rPr>
              <a:t>– S̃| &lt; 1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8204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Precision Sampling Lemma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 pitchFamily="18" charset="2"/>
              </a:rPr>
              <a:t>Goal: estimate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∑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from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 {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} </a:t>
            </a:r>
            <a:r>
              <a:rPr lang="en-US" dirty="0" smtClean="0">
                <a:sym typeface="Symbol" pitchFamily="18" charset="2"/>
              </a:rPr>
              <a:t>satisfying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-ã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|&lt;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0066"/>
                </a:solidFill>
                <a:sym typeface="Symbol" pitchFamily="18" charset="2"/>
              </a:rPr>
              <a:t>Precision Sampling Lemma</a:t>
            </a:r>
            <a:r>
              <a:rPr lang="en-US" dirty="0" smtClean="0">
                <a:sym typeface="Symbol" pitchFamily="18" charset="2"/>
              </a:rPr>
              <a:t>: can get, with 90% success: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ym typeface="Symbol" pitchFamily="18" charset="2"/>
              </a:rPr>
              <a:t> additive error and </a:t>
            </a:r>
            <a:r>
              <a:rPr lang="en-US" sz="2200" dirty="0" smtClean="0">
                <a:solidFill>
                  <a:srgbClr val="A50021"/>
                </a:solidFill>
              </a:rPr>
              <a:t>1+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ym typeface="Symbol" pitchFamily="18" charset="2"/>
              </a:rPr>
              <a:t> multiplicative error: </a:t>
            </a:r>
          </a:p>
          <a:p>
            <a:pPr marL="593725" lvl="2" indent="0">
              <a:lnSpc>
                <a:spcPct val="90000"/>
              </a:lnSpc>
              <a:buNone/>
              <a:defRPr/>
            </a:pP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	S – 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 &lt; </a:t>
            </a:r>
            <a:r>
              <a:rPr lang="en-US" sz="1900" dirty="0" smtClean="0">
                <a:solidFill>
                  <a:srgbClr val="A50021"/>
                </a:solidFill>
                <a:cs typeface="Arial" charset="0"/>
              </a:rPr>
              <a:t>S̃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 &lt; (1+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*S + 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endParaRPr lang="en-US" sz="1900" dirty="0" smtClean="0">
              <a:solidFill>
                <a:srgbClr val="C0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ym typeface="Symbol" pitchFamily="18" charset="2"/>
              </a:rPr>
              <a:t>with average cost equal to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</a:t>
            </a:r>
            <a:r>
              <a:rPr lang="en-US" sz="2200" dirty="0">
                <a:solidFill>
                  <a:srgbClr val="A50021"/>
                </a:solidFill>
              </a:rPr>
              <a:t>1/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4</a:t>
            </a:r>
            <a:r>
              <a:rPr lang="en-US" sz="2200" dirty="0">
                <a:solidFill>
                  <a:srgbClr val="A50021"/>
                </a:solidFill>
              </a:rPr>
              <a:t> </a:t>
            </a:r>
            <a:r>
              <a:rPr lang="en-US" sz="2200" dirty="0" smtClean="0">
                <a:solidFill>
                  <a:srgbClr val="A50021"/>
                </a:solidFill>
              </a:rPr>
              <a:t>*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log n)  </a:t>
            </a:r>
            <a:endParaRPr lang="en-US" sz="2200" dirty="0" smtClean="0">
              <a:solidFill>
                <a:schemeClr val="tx1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 pitchFamily="18" charset="2"/>
              </a:rPr>
              <a:t>Example: distinguish </a:t>
            </a:r>
            <a:r>
              <a:rPr lang="el-GR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 </a:t>
            </a:r>
            <a:r>
              <a:rPr lang="en-US" dirty="0" err="1" smtClean="0">
                <a:sym typeface="Symbol" pitchFamily="18" charset="2"/>
              </a:rPr>
              <a:t>vs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  <a:r>
              <a:rPr lang="el-GR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=0</a:t>
            </a:r>
            <a:endParaRPr lang="en-US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sym typeface="Symbol" pitchFamily="18" charset="2"/>
              </a:rPr>
              <a:t>Consider two extreme cases: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 pitchFamily="18" charset="2"/>
              </a:rPr>
              <a:t>if one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</a:t>
            </a:r>
            <a:r>
              <a:rPr lang="en-US" dirty="0" smtClean="0">
                <a:sym typeface="Symbol" pitchFamily="18" charset="2"/>
              </a:rPr>
              <a:t>: all with crude </a:t>
            </a:r>
            <a:r>
              <a:rPr lang="en-US" dirty="0" err="1" smtClean="0">
                <a:sym typeface="Symbol" pitchFamily="18" charset="2"/>
              </a:rPr>
              <a:t>approx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=1/3)</a:t>
            </a:r>
            <a:endParaRPr lang="en-US" dirty="0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ym typeface="Symbol" pitchFamily="18" charset="2"/>
              </a:rPr>
              <a:t>	if all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=1/n:</a:t>
            </a:r>
            <a:r>
              <a:rPr lang="en-US" dirty="0" smtClean="0">
                <a:sym typeface="Symbol" pitchFamily="18" charset="2"/>
              </a:rPr>
              <a:t> only few with good </a:t>
            </a:r>
            <a:r>
              <a:rPr lang="en-US" dirty="0" err="1" smtClean="0">
                <a:sym typeface="Symbol" pitchFamily="18" charset="2"/>
              </a:rPr>
              <a:t>approx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=1/n</a:t>
            </a:r>
            <a:r>
              <a:rPr lang="en-US" dirty="0" smtClean="0">
                <a:sym typeface="Symbol" pitchFamily="18" charset="2"/>
              </a:rPr>
              <a:t>, and the rest with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76400"/>
            <a:ext cx="7543800" cy="14478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700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3000</TotalTime>
  <Words>2015</Words>
  <Application>Microsoft Office PowerPoint</Application>
  <PresentationFormat>On-screen Show (4:3)</PresentationFormat>
  <Paragraphs>300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Embedding and Sketching Sketching for streaming</vt:lpstr>
      <vt:lpstr>Application: Streaming</vt:lpstr>
      <vt:lpstr>Streaming statistics (norms)</vt:lpstr>
      <vt:lpstr>Streaming: statistics</vt:lpstr>
      <vt:lpstr>Streaming: statistics 2</vt:lpstr>
      <vt:lpstr>Plan for the rest</vt:lpstr>
      <vt:lpstr>Precision Sampling Framework</vt:lpstr>
      <vt:lpstr>Precision Sampling: </vt:lpstr>
      <vt:lpstr>Precision Sampling Lemma</vt:lpstr>
      <vt:lpstr>Precision Sampling Algorithm</vt:lpstr>
      <vt:lpstr>Proof of Correctness</vt:lpstr>
      <vt:lpstr>Precision Sampling Lemma: Full</vt:lpstr>
      <vt:lpstr>Sketching Norms via Precision Sampling</vt:lpstr>
      <vt:lpstr>lp moments, p&gt;2</vt:lpstr>
      <vt:lpstr>Analysis</vt:lpstr>
      <vt:lpstr>Analysis (continued)</vt:lpstr>
      <vt:lpstr>Are we done?</vt:lpstr>
      <vt:lpstr>Additional Notes</vt:lpstr>
      <vt:lpstr>Bibliography 1</vt:lpstr>
      <vt:lpstr>Bibliography 2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Else Magård</cp:lastModifiedBy>
  <cp:revision>251</cp:revision>
  <dcterms:created xsi:type="dcterms:W3CDTF">2011-08-05T18:23:10Z</dcterms:created>
  <dcterms:modified xsi:type="dcterms:W3CDTF">2011-08-24T14:21:09Z</dcterms:modified>
</cp:coreProperties>
</file>